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9" r:id="rId5"/>
  </p:sldMasterIdLst>
  <p:notesMasterIdLst>
    <p:notesMasterId r:id="rId64"/>
  </p:notesMasterIdLst>
  <p:handoutMasterIdLst>
    <p:handoutMasterId r:id="rId65"/>
  </p:handoutMasterIdLst>
  <p:sldIdLst>
    <p:sldId id="256" r:id="rId6"/>
    <p:sldId id="266" r:id="rId7"/>
    <p:sldId id="286" r:id="rId8"/>
    <p:sldId id="270" r:id="rId9"/>
    <p:sldId id="257" r:id="rId10"/>
    <p:sldId id="319" r:id="rId11"/>
    <p:sldId id="320" r:id="rId12"/>
    <p:sldId id="321" r:id="rId13"/>
    <p:sldId id="322" r:id="rId14"/>
    <p:sldId id="293" r:id="rId15"/>
    <p:sldId id="323" r:id="rId16"/>
    <p:sldId id="324" r:id="rId17"/>
    <p:sldId id="297" r:id="rId18"/>
    <p:sldId id="360" r:id="rId19"/>
    <p:sldId id="325" r:id="rId20"/>
    <p:sldId id="279" r:id="rId21"/>
    <p:sldId id="292" r:id="rId22"/>
    <p:sldId id="276" r:id="rId23"/>
    <p:sldId id="352" r:id="rId24"/>
    <p:sldId id="345" r:id="rId25"/>
    <p:sldId id="346" r:id="rId26"/>
    <p:sldId id="347" r:id="rId27"/>
    <p:sldId id="348" r:id="rId28"/>
    <p:sldId id="361" r:id="rId29"/>
    <p:sldId id="298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7" r:id="rId44"/>
    <p:sldId id="318" r:id="rId45"/>
    <p:sldId id="265" r:id="rId46"/>
    <p:sldId id="261" r:id="rId47"/>
    <p:sldId id="330" r:id="rId48"/>
    <p:sldId id="264" r:id="rId49"/>
    <p:sldId id="326" r:id="rId50"/>
    <p:sldId id="332" r:id="rId51"/>
    <p:sldId id="333" r:id="rId52"/>
    <p:sldId id="334" r:id="rId53"/>
    <p:sldId id="335" r:id="rId54"/>
    <p:sldId id="343" r:id="rId55"/>
    <p:sldId id="338" r:id="rId56"/>
    <p:sldId id="340" r:id="rId57"/>
    <p:sldId id="267" r:id="rId58"/>
    <p:sldId id="336" r:id="rId59"/>
    <p:sldId id="344" r:id="rId60"/>
    <p:sldId id="353" r:id="rId61"/>
    <p:sldId id="355" r:id="rId62"/>
    <p:sldId id="329" r:id="rId6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EB5"/>
    <a:srgbClr val="37918B"/>
    <a:srgbClr val="235D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E5F490-06DB-309A-6053-5D36EC44CCD9}" v="72" dt="2025-11-27T16:20:18.1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Stijl, licht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ureen Gefken" userId="S::m.gefken@msa.nl::bb7f98fe-7780-49d3-aa9a-fc0c23446ee8" providerId="AD" clId="Web-{F7E5F490-06DB-309A-6053-5D36EC44CCD9}"/>
    <pc:docChg chg="modSld">
      <pc:chgData name="Maureen Gefken" userId="S::m.gefken@msa.nl::bb7f98fe-7780-49d3-aa9a-fc0c23446ee8" providerId="AD" clId="Web-{F7E5F490-06DB-309A-6053-5D36EC44CCD9}" dt="2025-11-27T16:20:11.916" v="67"/>
      <pc:docMkLst>
        <pc:docMk/>
      </pc:docMkLst>
      <pc:sldChg chg="modSp">
        <pc:chgData name="Maureen Gefken" userId="S::m.gefken@msa.nl::bb7f98fe-7780-49d3-aa9a-fc0c23446ee8" providerId="AD" clId="Web-{F7E5F490-06DB-309A-6053-5D36EC44CCD9}" dt="2025-11-27T16:20:11.916" v="67"/>
        <pc:sldMkLst>
          <pc:docMk/>
          <pc:sldMk cId="0" sldId="270"/>
        </pc:sldMkLst>
        <pc:graphicFrameChg chg="mod modGraphic">
          <ac:chgData name="Maureen Gefken" userId="S::m.gefken@msa.nl::bb7f98fe-7780-49d3-aa9a-fc0c23446ee8" providerId="AD" clId="Web-{F7E5F490-06DB-309A-6053-5D36EC44CCD9}" dt="2025-11-27T16:20:11.916" v="67"/>
          <ac:graphicFrameMkLst>
            <pc:docMk/>
            <pc:sldMk cId="0" sldId="270"/>
            <ac:graphicFrameMk id="4" creationId="{00000000-0000-0000-0000-000000000000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B1BF57-5422-46E5-8F7D-CCB55E75707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C33E126-4968-4EEA-8141-E48E0425AAF0}">
      <dgm:prSet/>
      <dgm:spPr/>
      <dgm:t>
        <a:bodyPr/>
        <a:lstStyle/>
        <a:p>
          <a:r>
            <a:rPr lang="nl-NL" dirty="0"/>
            <a:t>Iedereen heeft via de brief van deze ouderavond een handleiding toegestuurd gekregen (staat ook op de website onder </a:t>
          </a:r>
          <a:r>
            <a:rPr lang="nl-NL" u="sng" dirty="0"/>
            <a:t>Decanaat</a:t>
          </a:r>
          <a:r>
            <a:rPr lang="nl-NL" dirty="0"/>
            <a:t>), waarmee hij/zij kan inloggen via </a:t>
          </a:r>
          <a:r>
            <a:rPr lang="nl-NL" u="sng" dirty="0">
              <a:solidFill>
                <a:srgbClr val="00B0F0"/>
              </a:solidFill>
            </a:rPr>
            <a:t>ivko.keuzevak.nl</a:t>
          </a:r>
          <a:endParaRPr lang="en-US" u="sng" dirty="0">
            <a:solidFill>
              <a:srgbClr val="00B0F0"/>
            </a:solidFill>
          </a:endParaRPr>
        </a:p>
      </dgm:t>
    </dgm:pt>
    <dgm:pt modelId="{A43569E0-28F8-44E4-90F9-C40AF2F1CBCD}" type="parTrans" cxnId="{05ECE40C-C2CB-4955-B97A-6577262EBC16}">
      <dgm:prSet/>
      <dgm:spPr/>
      <dgm:t>
        <a:bodyPr/>
        <a:lstStyle/>
        <a:p>
          <a:endParaRPr lang="en-US"/>
        </a:p>
      </dgm:t>
    </dgm:pt>
    <dgm:pt modelId="{07245CCD-159C-4761-B0AE-6A25C0FD16DA}" type="sibTrans" cxnId="{05ECE40C-C2CB-4955-B97A-6577262EBC16}">
      <dgm:prSet/>
      <dgm:spPr/>
      <dgm:t>
        <a:bodyPr/>
        <a:lstStyle/>
        <a:p>
          <a:endParaRPr lang="en-US"/>
        </a:p>
      </dgm:t>
    </dgm:pt>
    <dgm:pt modelId="{89C932F7-15F7-448B-A24E-7DA962C10039}">
      <dgm:prSet/>
      <dgm:spPr/>
      <dgm:t>
        <a:bodyPr/>
        <a:lstStyle/>
        <a:p>
          <a:r>
            <a:rPr lang="nl-NL" dirty="0"/>
            <a:t>Na de keuzes gaat er een bevestiging naar de ouders; vakkenpakket moet bevestigd worden! Eerst accorderen in </a:t>
          </a:r>
          <a:r>
            <a:rPr lang="nl-NL" u="sng" dirty="0"/>
            <a:t>Keuzevak</a:t>
          </a:r>
          <a:r>
            <a:rPr lang="nl-NL" dirty="0"/>
            <a:t>, dan nog eens op papier bevestigen.</a:t>
          </a:r>
          <a:endParaRPr lang="en-US" dirty="0"/>
        </a:p>
      </dgm:t>
    </dgm:pt>
    <dgm:pt modelId="{5470F352-EFFE-40FF-B84F-6BF7CEE35301}" type="parTrans" cxnId="{7A87D7F7-92EB-41E0-BD7E-6DD9D5DD5B23}">
      <dgm:prSet/>
      <dgm:spPr/>
      <dgm:t>
        <a:bodyPr/>
        <a:lstStyle/>
        <a:p>
          <a:endParaRPr lang="en-US"/>
        </a:p>
      </dgm:t>
    </dgm:pt>
    <dgm:pt modelId="{5AEAE42D-3F7B-4E63-BC64-93334407014C}" type="sibTrans" cxnId="{7A87D7F7-92EB-41E0-BD7E-6DD9D5DD5B23}">
      <dgm:prSet/>
      <dgm:spPr/>
      <dgm:t>
        <a:bodyPr/>
        <a:lstStyle/>
        <a:p>
          <a:endParaRPr lang="en-US"/>
        </a:p>
      </dgm:t>
    </dgm:pt>
    <dgm:pt modelId="{F3121DAD-0E70-480A-8A01-65B0E13CFDAB}">
      <dgm:prSet/>
      <dgm:spPr/>
      <dgm:t>
        <a:bodyPr/>
        <a:lstStyle/>
        <a:p>
          <a:pPr rtl="0"/>
          <a:r>
            <a:rPr lang="nl-NL" dirty="0"/>
            <a:t>Keuze moet</a:t>
          </a:r>
          <a:r>
            <a:rPr lang="nl-NL" dirty="0">
              <a:latin typeface="Corbel" panose="020B0503020204020204"/>
            </a:rPr>
            <a:t> </a:t>
          </a:r>
          <a:r>
            <a:rPr lang="nl-NL" b="0" dirty="0">
              <a:latin typeface="Corbel" panose="020B0503020204020204"/>
            </a:rPr>
            <a:t>9 januari</a:t>
          </a:r>
          <a:r>
            <a:rPr lang="nl-NL" b="1" dirty="0"/>
            <a:t> </a:t>
          </a:r>
          <a:r>
            <a:rPr lang="nl-NL" dirty="0"/>
            <a:t>gemaakt zijn. </a:t>
          </a:r>
          <a:r>
            <a:rPr lang="nl-NL" u="sng" dirty="0"/>
            <a:t>Keuzevak</a:t>
          </a:r>
          <a:r>
            <a:rPr lang="nl-NL" dirty="0"/>
            <a:t> gaat dan op slot.</a:t>
          </a:r>
          <a:r>
            <a:rPr lang="nl-NL" dirty="0">
              <a:latin typeface="Corbel" panose="020B0503020204020204"/>
            </a:rPr>
            <a:t> Wij controleren of alles goed is gegaan en daarna komt er een bevestigingsmail (26 januari)</a:t>
          </a:r>
          <a:endParaRPr lang="en-US" dirty="0"/>
        </a:p>
      </dgm:t>
    </dgm:pt>
    <dgm:pt modelId="{58C4D6CC-616D-4C63-A28C-DAB5514241D7}" type="parTrans" cxnId="{42107D96-CDB4-4DCC-B234-88852D98169C}">
      <dgm:prSet/>
      <dgm:spPr/>
      <dgm:t>
        <a:bodyPr/>
        <a:lstStyle/>
        <a:p>
          <a:endParaRPr lang="en-US"/>
        </a:p>
      </dgm:t>
    </dgm:pt>
    <dgm:pt modelId="{93208F9D-ABF2-477B-A66B-3FF97100C6D8}" type="sibTrans" cxnId="{42107D96-CDB4-4DCC-B234-88852D98169C}">
      <dgm:prSet/>
      <dgm:spPr/>
      <dgm:t>
        <a:bodyPr/>
        <a:lstStyle/>
        <a:p>
          <a:endParaRPr lang="en-US"/>
        </a:p>
      </dgm:t>
    </dgm:pt>
    <dgm:pt modelId="{E4FD712C-BA5F-4E42-8251-F5B55CFF6354}" type="pres">
      <dgm:prSet presAssocID="{C8B1BF57-5422-46E5-8F7D-CCB55E757077}" presName="linear" presStyleCnt="0">
        <dgm:presLayoutVars>
          <dgm:animLvl val="lvl"/>
          <dgm:resizeHandles val="exact"/>
        </dgm:presLayoutVars>
      </dgm:prSet>
      <dgm:spPr/>
    </dgm:pt>
    <dgm:pt modelId="{B69CA778-7EFF-425C-8056-00DB010271DA}" type="pres">
      <dgm:prSet presAssocID="{0C33E126-4968-4EEA-8141-E48E0425AAF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B0A9A8C-585D-4DC9-961A-C1565C86D730}" type="pres">
      <dgm:prSet presAssocID="{07245CCD-159C-4761-B0AE-6A25C0FD16DA}" presName="spacer" presStyleCnt="0"/>
      <dgm:spPr/>
    </dgm:pt>
    <dgm:pt modelId="{C6BE9D5D-5C5D-404C-BF0C-2892EC566E03}" type="pres">
      <dgm:prSet presAssocID="{89C932F7-15F7-448B-A24E-7DA962C1003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EDFDA96-7C73-4A28-9864-07CF7B0D5F7C}" type="pres">
      <dgm:prSet presAssocID="{5AEAE42D-3F7B-4E63-BC64-93334407014C}" presName="spacer" presStyleCnt="0"/>
      <dgm:spPr/>
    </dgm:pt>
    <dgm:pt modelId="{BE83CDB9-2432-45E1-A8CE-42FC8BA808E2}" type="pres">
      <dgm:prSet presAssocID="{F3121DAD-0E70-480A-8A01-65B0E13CFDA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5ECE40C-C2CB-4955-B97A-6577262EBC16}" srcId="{C8B1BF57-5422-46E5-8F7D-CCB55E757077}" destId="{0C33E126-4968-4EEA-8141-E48E0425AAF0}" srcOrd="0" destOrd="0" parTransId="{A43569E0-28F8-44E4-90F9-C40AF2F1CBCD}" sibTransId="{07245CCD-159C-4761-B0AE-6A25C0FD16DA}"/>
    <dgm:cxn modelId="{F8484516-5790-4468-8325-D481AF401F38}" type="presOf" srcId="{89C932F7-15F7-448B-A24E-7DA962C10039}" destId="{C6BE9D5D-5C5D-404C-BF0C-2892EC566E03}" srcOrd="0" destOrd="0" presId="urn:microsoft.com/office/officeart/2005/8/layout/vList2"/>
    <dgm:cxn modelId="{D9294635-2588-4B59-BFB5-0EDDBC610C8C}" type="presOf" srcId="{0C33E126-4968-4EEA-8141-E48E0425AAF0}" destId="{B69CA778-7EFF-425C-8056-00DB010271DA}" srcOrd="0" destOrd="0" presId="urn:microsoft.com/office/officeart/2005/8/layout/vList2"/>
    <dgm:cxn modelId="{5B360480-547C-4597-8627-D712505D709A}" type="presOf" srcId="{F3121DAD-0E70-480A-8A01-65B0E13CFDAB}" destId="{BE83CDB9-2432-45E1-A8CE-42FC8BA808E2}" srcOrd="0" destOrd="0" presId="urn:microsoft.com/office/officeart/2005/8/layout/vList2"/>
    <dgm:cxn modelId="{42107D96-CDB4-4DCC-B234-88852D98169C}" srcId="{C8B1BF57-5422-46E5-8F7D-CCB55E757077}" destId="{F3121DAD-0E70-480A-8A01-65B0E13CFDAB}" srcOrd="2" destOrd="0" parTransId="{58C4D6CC-616D-4C63-A28C-DAB5514241D7}" sibTransId="{93208F9D-ABF2-477B-A66B-3FF97100C6D8}"/>
    <dgm:cxn modelId="{87C9E4F0-CC75-44C8-8B74-31012D60DB28}" type="presOf" srcId="{C8B1BF57-5422-46E5-8F7D-CCB55E757077}" destId="{E4FD712C-BA5F-4E42-8251-F5B55CFF6354}" srcOrd="0" destOrd="0" presId="urn:microsoft.com/office/officeart/2005/8/layout/vList2"/>
    <dgm:cxn modelId="{7A87D7F7-92EB-41E0-BD7E-6DD9D5DD5B23}" srcId="{C8B1BF57-5422-46E5-8F7D-CCB55E757077}" destId="{89C932F7-15F7-448B-A24E-7DA962C10039}" srcOrd="1" destOrd="0" parTransId="{5470F352-EFFE-40FF-B84F-6BF7CEE35301}" sibTransId="{5AEAE42D-3F7B-4E63-BC64-93334407014C}"/>
    <dgm:cxn modelId="{12B7230F-C1C9-4187-ABD0-1B778F5969EB}" type="presParOf" srcId="{E4FD712C-BA5F-4E42-8251-F5B55CFF6354}" destId="{B69CA778-7EFF-425C-8056-00DB010271DA}" srcOrd="0" destOrd="0" presId="urn:microsoft.com/office/officeart/2005/8/layout/vList2"/>
    <dgm:cxn modelId="{E957454A-D413-4489-B29D-BE93E4DA0197}" type="presParOf" srcId="{E4FD712C-BA5F-4E42-8251-F5B55CFF6354}" destId="{5B0A9A8C-585D-4DC9-961A-C1565C86D730}" srcOrd="1" destOrd="0" presId="urn:microsoft.com/office/officeart/2005/8/layout/vList2"/>
    <dgm:cxn modelId="{8B59EFA4-C67E-4398-9D46-40549424B7A3}" type="presParOf" srcId="{E4FD712C-BA5F-4E42-8251-F5B55CFF6354}" destId="{C6BE9D5D-5C5D-404C-BF0C-2892EC566E03}" srcOrd="2" destOrd="0" presId="urn:microsoft.com/office/officeart/2005/8/layout/vList2"/>
    <dgm:cxn modelId="{094CFA36-91FA-4ADA-8B20-DD5725DBE3B7}" type="presParOf" srcId="{E4FD712C-BA5F-4E42-8251-F5B55CFF6354}" destId="{0EDFDA96-7C73-4A28-9864-07CF7B0D5F7C}" srcOrd="3" destOrd="0" presId="urn:microsoft.com/office/officeart/2005/8/layout/vList2"/>
    <dgm:cxn modelId="{53D61FAF-A4FD-4FBD-A109-4AD5D2422664}" type="presParOf" srcId="{E4FD712C-BA5F-4E42-8251-F5B55CFF6354}" destId="{BE83CDB9-2432-45E1-A8CE-42FC8BA808E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CA778-7EFF-425C-8056-00DB010271DA}">
      <dsp:nvSpPr>
        <dsp:cNvPr id="0" name=""/>
        <dsp:cNvSpPr/>
      </dsp:nvSpPr>
      <dsp:spPr>
        <a:xfrm>
          <a:off x="0" y="35243"/>
          <a:ext cx="6451943" cy="1427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Iedereen heeft via de brief van deze ouderavond een handleiding toegestuurd gekregen (staat ook op de website onder </a:t>
          </a:r>
          <a:r>
            <a:rPr lang="nl-NL" sz="2000" u="sng" kern="1200" dirty="0"/>
            <a:t>Decanaat</a:t>
          </a:r>
          <a:r>
            <a:rPr lang="nl-NL" sz="2000" kern="1200" dirty="0"/>
            <a:t>), waarmee hij/zij kan inloggen via </a:t>
          </a:r>
          <a:r>
            <a:rPr lang="nl-NL" sz="2000" u="sng" kern="1200" dirty="0">
              <a:solidFill>
                <a:srgbClr val="00B0F0"/>
              </a:solidFill>
            </a:rPr>
            <a:t>ivko.keuzevak.nl</a:t>
          </a:r>
          <a:endParaRPr lang="en-US" sz="2000" u="sng" kern="1200" dirty="0">
            <a:solidFill>
              <a:srgbClr val="00B0F0"/>
            </a:solidFill>
          </a:endParaRPr>
        </a:p>
      </dsp:txBody>
      <dsp:txXfrm>
        <a:off x="69680" y="104923"/>
        <a:ext cx="6312583" cy="1288040"/>
      </dsp:txXfrm>
    </dsp:sp>
    <dsp:sp modelId="{C6BE9D5D-5C5D-404C-BF0C-2892EC566E03}">
      <dsp:nvSpPr>
        <dsp:cNvPr id="0" name=""/>
        <dsp:cNvSpPr/>
      </dsp:nvSpPr>
      <dsp:spPr>
        <a:xfrm>
          <a:off x="0" y="1520243"/>
          <a:ext cx="6451943" cy="1427400"/>
        </a:xfrm>
        <a:prstGeom prst="roundRect">
          <a:avLst/>
        </a:prstGeom>
        <a:solidFill>
          <a:schemeClr val="accent2">
            <a:hueOff val="689259"/>
            <a:satOff val="12903"/>
            <a:lumOff val="-7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Na de keuzes gaat er een bevestiging naar de ouders; vakkenpakket moet bevestigd worden! Eerst accorderen in </a:t>
          </a:r>
          <a:r>
            <a:rPr lang="nl-NL" sz="2000" u="sng" kern="1200" dirty="0"/>
            <a:t>Keuzevak</a:t>
          </a:r>
          <a:r>
            <a:rPr lang="nl-NL" sz="2000" kern="1200" dirty="0"/>
            <a:t>, dan nog eens op papier bevestigen.</a:t>
          </a:r>
          <a:endParaRPr lang="en-US" sz="2000" kern="1200" dirty="0"/>
        </a:p>
      </dsp:txBody>
      <dsp:txXfrm>
        <a:off x="69680" y="1589923"/>
        <a:ext cx="6312583" cy="1288040"/>
      </dsp:txXfrm>
    </dsp:sp>
    <dsp:sp modelId="{BE83CDB9-2432-45E1-A8CE-42FC8BA808E2}">
      <dsp:nvSpPr>
        <dsp:cNvPr id="0" name=""/>
        <dsp:cNvSpPr/>
      </dsp:nvSpPr>
      <dsp:spPr>
        <a:xfrm>
          <a:off x="0" y="3005243"/>
          <a:ext cx="6451943" cy="1427400"/>
        </a:xfrm>
        <a:prstGeom prst="roundRect">
          <a:avLst/>
        </a:prstGeom>
        <a:solidFill>
          <a:schemeClr val="accent2">
            <a:hueOff val="1378517"/>
            <a:satOff val="25807"/>
            <a:lumOff val="-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Keuze moet</a:t>
          </a:r>
          <a:r>
            <a:rPr lang="nl-NL" sz="2000" kern="1200" dirty="0">
              <a:latin typeface="Corbel" panose="020B0503020204020204"/>
            </a:rPr>
            <a:t> </a:t>
          </a:r>
          <a:r>
            <a:rPr lang="nl-NL" sz="2000" b="0" kern="1200" dirty="0">
              <a:latin typeface="Corbel" panose="020B0503020204020204"/>
            </a:rPr>
            <a:t>9 januari</a:t>
          </a:r>
          <a:r>
            <a:rPr lang="nl-NL" sz="2000" b="1" kern="1200" dirty="0"/>
            <a:t> </a:t>
          </a:r>
          <a:r>
            <a:rPr lang="nl-NL" sz="2000" kern="1200" dirty="0"/>
            <a:t>gemaakt zijn. </a:t>
          </a:r>
          <a:r>
            <a:rPr lang="nl-NL" sz="2000" u="sng" kern="1200" dirty="0"/>
            <a:t>Keuzevak</a:t>
          </a:r>
          <a:r>
            <a:rPr lang="nl-NL" sz="2000" kern="1200" dirty="0"/>
            <a:t> gaat dan op slot.</a:t>
          </a:r>
          <a:r>
            <a:rPr lang="nl-NL" sz="2000" kern="1200" dirty="0">
              <a:latin typeface="Corbel" panose="020B0503020204020204"/>
            </a:rPr>
            <a:t> Wij controleren of alles goed is gegaan en daarna komt er een bevestigingsmail (26 januari)</a:t>
          </a:r>
          <a:endParaRPr lang="en-US" sz="2000" kern="1200" dirty="0"/>
        </a:p>
      </dsp:txBody>
      <dsp:txXfrm>
        <a:off x="69680" y="3074923"/>
        <a:ext cx="6312583" cy="1288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31A82-F08B-4960-9A10-07BD62C53F46}" type="datetimeFigureOut">
              <a:rPr lang="nl-NL" smtClean="0"/>
              <a:t>27-11-2025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5C2B5-3EF1-4E4D-927D-D09BCCCAA78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18937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7C2A1F-16C2-4C99-AD2E-C83896B1D3F5}" type="datetimeFigureOut">
              <a:rPr lang="nl-NL" smtClean="0"/>
              <a:t>27-11-2025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9B5CD-CE90-42B6-B2E5-B9E68E3727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361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9B5CD-CE90-42B6-B2E5-B9E68E372703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9213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9B5CD-CE90-42B6-B2E5-B9E68E372703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2349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9B5CD-CE90-42B6-B2E5-B9E68E372703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719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9B5CD-CE90-42B6-B2E5-B9E68E372703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4235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9B5CD-CE90-42B6-B2E5-B9E68E372703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6798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9B5CD-CE90-42B6-B2E5-B9E68E372703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2071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9B5CD-CE90-42B6-B2E5-B9E68E372703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1429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9B5CD-CE90-42B6-B2E5-B9E68E372703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5209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9B5CD-CE90-42B6-B2E5-B9E68E372703}" type="slidenum">
              <a:rPr lang="nl-NL" smtClean="0"/>
              <a:t>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9370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D96138-A943-4A4F-9087-3ADE35F4CAC6}" type="datetimeFigureOut">
              <a:rPr lang="en-US" smtClean="0"/>
              <a:pPr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8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6138-A943-4A4F-9087-3ADE35F4CAC6}" type="datetimeFigureOut">
              <a:rPr lang="en-US" smtClean="0"/>
              <a:pPr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BB5A-1027-334C-AD18-4BBBBE304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34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6138-A943-4A4F-9087-3ADE35F4CAC6}" type="datetimeFigureOut">
              <a:rPr lang="en-US" smtClean="0"/>
              <a:pPr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BB5A-1027-334C-AD18-4BBBBE304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55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6138-A943-4A4F-9087-3ADE35F4CAC6}" type="datetimeFigureOut">
              <a:rPr lang="en-US" smtClean="0"/>
              <a:pPr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03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6138-A943-4A4F-9087-3ADE35F4CAC6}" type="datetimeFigureOut">
              <a:rPr lang="en-US" smtClean="0"/>
              <a:pPr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604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6138-A943-4A4F-9087-3ADE35F4CAC6}" type="datetimeFigureOut">
              <a:rPr lang="en-US" smtClean="0"/>
              <a:pPr/>
              <a:t>11/27/2025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05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6138-A943-4A4F-9087-3ADE35F4CAC6}" type="datetimeFigureOut">
              <a:rPr lang="en-US" smtClean="0"/>
              <a:pPr/>
              <a:t>11/27/2025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013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6138-A943-4A4F-9087-3ADE35F4CAC6}" type="datetimeFigureOut">
              <a:rPr lang="en-US" smtClean="0"/>
              <a:pPr/>
              <a:t>11/27/2025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BB5A-1027-334C-AD18-4BBBBE304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448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6138-A943-4A4F-9087-3ADE35F4CAC6}" type="datetimeFigureOut">
              <a:rPr lang="en-US" smtClean="0"/>
              <a:pPr/>
              <a:t>11/27/2025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BB5A-1027-334C-AD18-4BBBBE304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27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6138-A943-4A4F-9087-3ADE35F4CAC6}" type="datetimeFigureOut">
              <a:rPr lang="en-US" smtClean="0"/>
              <a:pPr/>
              <a:t>11/27/2025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BB5A-1027-334C-AD18-4BBBBE304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722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6138-A943-4A4F-9087-3ADE35F4CAC6}" type="datetimeFigureOut">
              <a:rPr lang="en-US" smtClean="0"/>
              <a:pPr/>
              <a:t>11/27/2025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BB5A-1027-334C-AD18-4BBBBE304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84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ACD96138-A943-4A4F-9087-3ADE35F4CAC6}" type="datetimeFigureOut">
              <a:rPr lang="en-US" smtClean="0"/>
              <a:pPr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43BB5A-1027-334C-AD18-4BBBBE304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93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s://www.ivko.nl/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bostart.nl/" TargetMode="Externa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3FED537-3AF1-4C36-9904-77B6A54D2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62458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4208424"/>
            <a:ext cx="9966960" cy="1325880"/>
          </a:xfrm>
        </p:spPr>
        <p:txBody>
          <a:bodyPr>
            <a:normAutofit/>
          </a:bodyPr>
          <a:lstStyle/>
          <a:p>
            <a:r>
              <a:rPr lang="en-US" sz="3100" b="1"/>
              <a:t>Ouderavond</a:t>
            </a:r>
            <a:br>
              <a:rPr lang="en-US" sz="3100" b="1"/>
            </a:br>
            <a:r>
              <a:rPr lang="en-US" sz="3100" b="1"/>
              <a:t>Profielkeuze</a:t>
            </a:r>
            <a:br>
              <a:rPr lang="en-US" sz="3100" b="1"/>
            </a:br>
            <a:r>
              <a:rPr lang="en-US" sz="3100" b="1"/>
              <a:t>(Mavo)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5598293"/>
            <a:ext cx="8767860" cy="5536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000" dirty="0"/>
              <a:t>IVKO</a:t>
            </a:r>
          </a:p>
          <a:p>
            <a:r>
              <a:rPr lang="en-US" sz="1000" dirty="0" err="1"/>
              <a:t>Donderdag</a:t>
            </a:r>
            <a:r>
              <a:rPr lang="en-US" sz="1000" dirty="0"/>
              <a:t> 27 </a:t>
            </a:r>
            <a:r>
              <a:rPr lang="en-US" sz="1000" dirty="0" err="1"/>
              <a:t>november</a:t>
            </a:r>
            <a:r>
              <a:rPr lang="en-US" sz="1000" dirty="0"/>
              <a:t> 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312AFC-44E9-E4B5-7EEE-72926405D6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39" r="1" b="33619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3DC42C2-6B58-404C-B339-2C72808A5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41783" y="609600"/>
            <a:ext cx="6693061" cy="1356360"/>
          </a:xfrm>
        </p:spPr>
        <p:txBody>
          <a:bodyPr>
            <a:normAutofit/>
          </a:bodyPr>
          <a:lstStyle/>
          <a:p>
            <a:r>
              <a:rPr lang="nl-NL" sz="5400" b="1" dirty="0">
                <a:solidFill>
                  <a:srgbClr val="FFFFFF"/>
                </a:solidFill>
              </a:rPr>
              <a:t>LOB-onderdelen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4147DF-C23D-411A-7E8B-2842A681A1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621" r="26495" b="1"/>
          <a:stretch>
            <a:fillRect/>
          </a:stretch>
        </p:blipFill>
        <p:spPr>
          <a:xfrm>
            <a:off x="232861" y="243840"/>
            <a:ext cx="3646837" cy="6377939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441783" y="1991140"/>
            <a:ext cx="6693061" cy="45024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lvl="1" indent="0" fontAlgn="ctr">
              <a:buClr>
                <a:srgbClr val="F0B642"/>
              </a:buClr>
              <a:buSzPct val="80000"/>
              <a:buNone/>
            </a:pPr>
            <a:r>
              <a:rPr lang="nl-NL" sz="2400" b="1" dirty="0">
                <a:solidFill>
                  <a:srgbClr val="FFFFFF"/>
                </a:solidFill>
              </a:rPr>
              <a:t>In C-klas:</a:t>
            </a:r>
          </a:p>
          <a:p>
            <a:pPr lvl="1" fontAlgn="ctr">
              <a:buClr>
                <a:srgbClr val="F0B642"/>
              </a:buClr>
              <a:buSzPct val="80000"/>
            </a:pPr>
            <a:r>
              <a:rPr lang="en-GB" sz="2400" dirty="0">
                <a:solidFill>
                  <a:srgbClr val="FFFFFF"/>
                </a:solidFill>
              </a:rPr>
              <a:t>LOB </a:t>
            </a:r>
            <a:r>
              <a:rPr lang="en-GB" sz="2400" err="1">
                <a:solidFill>
                  <a:srgbClr val="FFFFFF"/>
                </a:solidFill>
              </a:rPr>
              <a:t>stageproject</a:t>
            </a:r>
            <a:endParaRPr lang="en-GB" sz="2400">
              <a:solidFill>
                <a:srgbClr val="FFFFFF"/>
              </a:solidFill>
            </a:endParaRPr>
          </a:p>
          <a:p>
            <a:pPr marL="274320" lvl="1" indent="0">
              <a:buClr>
                <a:srgbClr val="F0B642"/>
              </a:buClr>
              <a:buSzPct val="80000"/>
              <a:buNone/>
            </a:pPr>
            <a:endParaRPr lang="en-GB" sz="2400" dirty="0">
              <a:solidFill>
                <a:srgbClr val="FFFFFF"/>
              </a:solidFill>
            </a:endParaRPr>
          </a:p>
          <a:p>
            <a:pPr marL="457200" lvl="1" indent="0" fontAlgn="ctr">
              <a:buClr>
                <a:srgbClr val="F0B642"/>
              </a:buClr>
              <a:buSzPct val="80000"/>
              <a:buNone/>
            </a:pPr>
            <a:r>
              <a:rPr lang="en-GB" sz="2400" b="1" dirty="0">
                <a:solidFill>
                  <a:srgbClr val="FFFFFF"/>
                </a:solidFill>
              </a:rPr>
              <a:t>In D-</a:t>
            </a:r>
            <a:r>
              <a:rPr lang="en-GB" sz="2400" b="1" err="1">
                <a:solidFill>
                  <a:srgbClr val="FFFFFF"/>
                </a:solidFill>
              </a:rPr>
              <a:t>klas</a:t>
            </a:r>
            <a:r>
              <a:rPr lang="en-GB" sz="2400" b="1" dirty="0">
                <a:solidFill>
                  <a:srgbClr val="FFFFFF"/>
                </a:solidFill>
              </a:rPr>
              <a:t>:</a:t>
            </a:r>
            <a:endParaRPr lang="nl-NL" sz="2400" b="1" dirty="0">
              <a:solidFill>
                <a:srgbClr val="FFFFFF"/>
              </a:solidFill>
            </a:endParaRPr>
          </a:p>
          <a:p>
            <a:pPr lvl="1" fontAlgn="ctr">
              <a:buClr>
                <a:srgbClr val="F0B642"/>
              </a:buClr>
              <a:buSzPct val="80000"/>
            </a:pPr>
            <a:r>
              <a:rPr lang="nl-NL" sz="2400" dirty="0">
                <a:solidFill>
                  <a:srgbClr val="FFFFFF"/>
                </a:solidFill>
              </a:rPr>
              <a:t>LOB-uren</a:t>
            </a:r>
          </a:p>
          <a:p>
            <a:pPr lvl="1">
              <a:buClr>
                <a:srgbClr val="F0B642"/>
              </a:buClr>
            </a:pPr>
            <a:r>
              <a:rPr lang="nl-NL" sz="2400" dirty="0">
                <a:solidFill>
                  <a:srgbClr val="FFFFFF"/>
                </a:solidFill>
              </a:rPr>
              <a:t>LOB-dossier</a:t>
            </a:r>
          </a:p>
          <a:p>
            <a:pPr lvl="1" fontAlgn="ctr">
              <a:buClr>
                <a:srgbClr val="F0B642"/>
              </a:buClr>
              <a:buSzPct val="80000"/>
            </a:pPr>
            <a:r>
              <a:rPr lang="nl-NL" sz="2400" dirty="0">
                <a:solidFill>
                  <a:srgbClr val="FFFFFF"/>
                </a:solidFill>
              </a:rPr>
              <a:t>Profielwerkstuk</a:t>
            </a:r>
          </a:p>
          <a:p>
            <a:pPr lvl="1" fontAlgn="ctr">
              <a:buClr>
                <a:srgbClr val="F0B642"/>
              </a:buClr>
              <a:buSzPct val="80000"/>
            </a:pPr>
            <a:r>
              <a:rPr lang="nl-NL" sz="2400" dirty="0">
                <a:solidFill>
                  <a:srgbClr val="FFFFFF"/>
                </a:solidFill>
              </a:rPr>
              <a:t>Gesprekken decaan</a:t>
            </a:r>
          </a:p>
          <a:p>
            <a:pPr lvl="1" fontAlgn="ctr">
              <a:buClr>
                <a:srgbClr val="F0B642"/>
              </a:buClr>
              <a:buSzPct val="80000"/>
            </a:pPr>
            <a:r>
              <a:rPr lang="nl-NL" sz="2400" dirty="0">
                <a:solidFill>
                  <a:srgbClr val="FFFFFF"/>
                </a:solidFill>
              </a:rPr>
              <a:t>Verplicht inschrijven voor 1 april bij MBO</a:t>
            </a:r>
          </a:p>
          <a:p>
            <a:pPr lvl="1" fontAlgn="ctr">
              <a:buClr>
                <a:srgbClr val="F0B642"/>
              </a:buClr>
              <a:buSzPct val="80000"/>
            </a:pPr>
            <a:r>
              <a:rPr lang="nl-NL" sz="2400" dirty="0">
                <a:solidFill>
                  <a:srgbClr val="FFFFFF"/>
                </a:solidFill>
              </a:rPr>
              <a:t>Open dagen bezoeken (kan nu al)</a:t>
            </a:r>
          </a:p>
          <a:p>
            <a:pPr marL="114300" indent="0">
              <a:buClr>
                <a:srgbClr val="F0B642"/>
              </a:buClr>
              <a:buNone/>
            </a:pPr>
            <a:endParaRPr lang="nl-NL">
              <a:solidFill>
                <a:srgbClr val="FFFFFF"/>
              </a:solidFill>
              <a:cs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CF82941-5589-49BF-B6B1-76122B2D0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6940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>
            <a:extLst>
              <a:ext uri="{FF2B5EF4-FFF2-40B4-BE49-F238E27FC236}">
                <a16:creationId xmlns:a16="http://schemas.microsoft.com/office/drawing/2014/main" id="{E3DC42C2-6B58-404C-B339-2C72808A5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649C1D4-6E08-9501-740D-261A6DC3A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0740" y="609600"/>
            <a:ext cx="7521321" cy="1444706"/>
          </a:xfrm>
        </p:spPr>
        <p:txBody>
          <a:bodyPr>
            <a:noAutofit/>
          </a:bodyPr>
          <a:lstStyle/>
          <a:p>
            <a:r>
              <a:rPr lang="nl-NL" sz="5400" b="1" dirty="0">
                <a:solidFill>
                  <a:srgbClr val="FFFFFF"/>
                </a:solidFill>
              </a:rPr>
              <a:t>Wie doet wat in de profielkeuze?</a:t>
            </a:r>
          </a:p>
        </p:txBody>
      </p:sp>
      <p:pic>
        <p:nvPicPr>
          <p:cNvPr id="6" name="Afbeelding 5" descr="Afbeelding met overdekt, kleding, plafond, plank&#10;&#10;Automatisch gegenereerde beschrijving">
            <a:extLst>
              <a:ext uri="{FF2B5EF4-FFF2-40B4-BE49-F238E27FC236}">
                <a16:creationId xmlns:a16="http://schemas.microsoft.com/office/drawing/2014/main" id="{DF48B2F9-3A2F-834D-ACF8-828F1F247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12" r="33104" b="1"/>
          <a:stretch/>
        </p:blipFill>
        <p:spPr>
          <a:xfrm>
            <a:off x="232861" y="243840"/>
            <a:ext cx="3646837" cy="6377939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751490-D7D3-7D5D-E63D-F031A513D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0740" y="2057400"/>
            <a:ext cx="7281884" cy="454659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buClr>
                <a:srgbClr val="71BFA7"/>
              </a:buClr>
            </a:pPr>
            <a:r>
              <a:rPr lang="nl-NL" sz="2400" b="1" dirty="0">
                <a:solidFill>
                  <a:schemeClr val="accent2">
                    <a:lumMod val="75000"/>
                  </a:schemeClr>
                </a:solidFill>
              </a:rPr>
              <a:t>De mentoren </a:t>
            </a:r>
            <a:r>
              <a:rPr lang="nl-NL" sz="2400" dirty="0">
                <a:solidFill>
                  <a:srgbClr val="FFFFFF"/>
                </a:solidFill>
              </a:rPr>
              <a:t>begeleiden het keuzeproces voor profielkeuze en het gebruik van </a:t>
            </a:r>
            <a:r>
              <a:rPr lang="nl-NL" sz="2400" u="sng" dirty="0">
                <a:solidFill>
                  <a:srgbClr val="FFFFFF"/>
                </a:solidFill>
              </a:rPr>
              <a:t>Keuzevak</a:t>
            </a:r>
            <a:r>
              <a:rPr lang="nl-NL" sz="2400" dirty="0">
                <a:solidFill>
                  <a:srgbClr val="FFFFFF"/>
                </a:solidFill>
              </a:rPr>
              <a:t>.</a:t>
            </a:r>
            <a:endParaRPr lang="nl-NL" sz="2400" u="sng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  <a:buClr>
                <a:srgbClr val="71BFA7"/>
              </a:buClr>
            </a:pPr>
            <a:r>
              <a:rPr lang="nl-NL" sz="2400" b="1" dirty="0">
                <a:solidFill>
                  <a:schemeClr val="accent2">
                    <a:lumMod val="75000"/>
                  </a:schemeClr>
                </a:solidFill>
              </a:rPr>
              <a:t>De decaan </a:t>
            </a:r>
            <a:r>
              <a:rPr lang="nl-NL" sz="2400" dirty="0">
                <a:solidFill>
                  <a:srgbClr val="FFFFFF"/>
                </a:solidFill>
              </a:rPr>
              <a:t>geeft meer informatie aan leerlingen en hun ouders bij het kiezen van een onderwijssoort, vakkenpakket/   -profiel en houdt leerlingen en ouders op de hoogte van open dagen en voorlichtingsbijeenkomsten van vervolgopleidingen.</a:t>
            </a:r>
          </a:p>
          <a:p>
            <a:pPr>
              <a:lnSpc>
                <a:spcPct val="100000"/>
              </a:lnSpc>
              <a:buClr>
                <a:srgbClr val="71BFA7"/>
              </a:buClr>
            </a:pPr>
            <a:r>
              <a:rPr lang="nl-NL" sz="2400" b="1" dirty="0">
                <a:solidFill>
                  <a:schemeClr val="accent2">
                    <a:lumMod val="75000"/>
                  </a:schemeClr>
                </a:solidFill>
              </a:rPr>
              <a:t>De vakdocenten </a:t>
            </a:r>
            <a:r>
              <a:rPr lang="nl-NL" sz="2400" dirty="0">
                <a:solidFill>
                  <a:srgbClr val="FFFFFF"/>
                </a:solidFill>
              </a:rPr>
              <a:t>geven meer informatie over specifieke vakken binnen het profiel. Bijvoorbeeld: ‘Is het verstandig geschiedenis te kiezen?’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F82941-5589-49BF-B6B1-76122B2D0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326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12ABE273-A57A-4523-99C5-F4D7F4511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1A15CF5-392D-404A-8095-DD2085F2F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920E9E9-D163-633B-58E5-CDB68614D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768" y="608340"/>
            <a:ext cx="4211032" cy="1956564"/>
          </a:xfrm>
        </p:spPr>
        <p:txBody>
          <a:bodyPr>
            <a:noAutofit/>
          </a:bodyPr>
          <a:lstStyle/>
          <a:p>
            <a:r>
              <a:rPr lang="nl-NL" sz="5400" b="1" dirty="0">
                <a:solidFill>
                  <a:srgbClr val="FFFFFF"/>
                </a:solidFill>
              </a:rPr>
              <a:t>Wat is een profielkeuze?</a:t>
            </a:r>
          </a:p>
        </p:txBody>
      </p:sp>
      <p:cxnSp>
        <p:nvCxnSpPr>
          <p:cNvPr id="25" name="Straight Connector 11">
            <a:extLst>
              <a:ext uri="{FF2B5EF4-FFF2-40B4-BE49-F238E27FC236}">
                <a16:creationId xmlns:a16="http://schemas.microsoft.com/office/drawing/2014/main" id="{3D0F74E7-7AA9-4171-BCD1-C325B7632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653842" y="2054826"/>
            <a:ext cx="0" cy="274320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7BA389C-EBAE-3129-8BAF-8FFFFCA2A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5318" y="609600"/>
            <a:ext cx="6359029" cy="5817704"/>
          </a:xfrm>
        </p:spPr>
        <p:txBody>
          <a:bodyPr anchor="ctr">
            <a:normAutofit/>
          </a:bodyPr>
          <a:lstStyle/>
          <a:p>
            <a:r>
              <a:rPr lang="nl-NL" sz="2400">
                <a:solidFill>
                  <a:srgbClr val="FFFFFF"/>
                </a:solidFill>
              </a:rPr>
              <a:t>Er zijn </a:t>
            </a:r>
            <a:r>
              <a:rPr lang="nl-NL" sz="2400" b="1">
                <a:solidFill>
                  <a:srgbClr val="FFFFFF"/>
                </a:solidFill>
              </a:rPr>
              <a:t>4 profielen </a:t>
            </a:r>
            <a:r>
              <a:rPr lang="nl-NL" sz="2400">
                <a:solidFill>
                  <a:srgbClr val="FFFFFF"/>
                </a:solidFill>
              </a:rPr>
              <a:t>waar je op het IVKO uit kan kiezen: 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b="1">
                <a:solidFill>
                  <a:srgbClr val="FFFFFF"/>
                </a:solidFill>
              </a:rPr>
              <a:t>ZW </a:t>
            </a:r>
            <a:r>
              <a:rPr lang="nl-NL" sz="2400">
                <a:solidFill>
                  <a:srgbClr val="FFFFFF"/>
                </a:solidFill>
              </a:rPr>
              <a:t>- Zorg en Welzijn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b="1">
                <a:solidFill>
                  <a:srgbClr val="FFFFFF"/>
                </a:solidFill>
              </a:rPr>
              <a:t>EC </a:t>
            </a:r>
            <a:r>
              <a:rPr lang="nl-NL" sz="2400">
                <a:solidFill>
                  <a:srgbClr val="FFFFFF"/>
                </a:solidFill>
              </a:rPr>
              <a:t>- Economie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b="1">
                <a:solidFill>
                  <a:srgbClr val="FFFFFF"/>
                </a:solidFill>
              </a:rPr>
              <a:t>GR </a:t>
            </a:r>
            <a:r>
              <a:rPr lang="nl-NL" sz="2400">
                <a:solidFill>
                  <a:srgbClr val="FFFFFF"/>
                </a:solidFill>
              </a:rPr>
              <a:t>– Groen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b="1">
                <a:solidFill>
                  <a:srgbClr val="FFFFFF"/>
                </a:solidFill>
              </a:rPr>
              <a:t>TC </a:t>
            </a:r>
            <a:r>
              <a:rPr lang="nl-NL" sz="2400">
                <a:solidFill>
                  <a:srgbClr val="FFFFFF"/>
                </a:solidFill>
              </a:rPr>
              <a:t>- Techniek</a:t>
            </a:r>
          </a:p>
          <a:p>
            <a:r>
              <a:rPr lang="nl-NL" sz="2400">
                <a:solidFill>
                  <a:srgbClr val="FFFFFF"/>
                </a:solidFill>
              </a:rPr>
              <a:t>Om de beste profielkeuze te maken, zal je moeten kijken welke onderwerpen en vakken jou het meest interesseren en in welke vakken je goed bent.</a:t>
            </a:r>
          </a:p>
          <a:p>
            <a:r>
              <a:rPr lang="nl-NL" sz="2400">
                <a:solidFill>
                  <a:srgbClr val="FFFFFF"/>
                </a:solidFill>
              </a:rPr>
              <a:t>Je profielkeuze geeft je toegang tot de vakken die je gaat volgen in het </a:t>
            </a:r>
            <a:r>
              <a:rPr lang="nl-NL" sz="2400" b="1" err="1">
                <a:solidFill>
                  <a:srgbClr val="FFFFFF"/>
                </a:solidFill>
              </a:rPr>
              <a:t>P</a:t>
            </a:r>
            <a:r>
              <a:rPr lang="nl-NL" sz="2400" err="1">
                <a:solidFill>
                  <a:srgbClr val="FFFFFF"/>
                </a:solidFill>
              </a:rPr>
              <a:t>rograma</a:t>
            </a:r>
            <a:r>
              <a:rPr lang="nl-NL" sz="2400">
                <a:solidFill>
                  <a:srgbClr val="FFFFFF"/>
                </a:solidFill>
              </a:rPr>
              <a:t> van </a:t>
            </a:r>
            <a:r>
              <a:rPr lang="nl-NL" sz="2400" b="1">
                <a:solidFill>
                  <a:srgbClr val="FFFFFF"/>
                </a:solidFill>
              </a:rPr>
              <a:t>T</a:t>
            </a:r>
            <a:r>
              <a:rPr lang="nl-NL" sz="2400">
                <a:solidFill>
                  <a:srgbClr val="FFFFFF"/>
                </a:solidFill>
              </a:rPr>
              <a:t>oetsing en </a:t>
            </a:r>
            <a:r>
              <a:rPr lang="nl-NL" sz="2400" b="1">
                <a:solidFill>
                  <a:srgbClr val="FFFFFF"/>
                </a:solidFill>
              </a:rPr>
              <a:t>A</a:t>
            </a:r>
            <a:r>
              <a:rPr lang="nl-NL" sz="2400">
                <a:solidFill>
                  <a:srgbClr val="FFFFFF"/>
                </a:solidFill>
              </a:rPr>
              <a:t>fsluiting </a:t>
            </a:r>
            <a:r>
              <a:rPr lang="nl-NL" sz="2400" b="1">
                <a:solidFill>
                  <a:srgbClr val="FFFFFF"/>
                </a:solidFill>
              </a:rPr>
              <a:t>(P.T.A.) </a:t>
            </a:r>
            <a:r>
              <a:rPr lang="nl-NL" sz="2400">
                <a:solidFill>
                  <a:srgbClr val="FFFFFF"/>
                </a:solidFill>
              </a:rPr>
              <a:t>om een </a:t>
            </a:r>
            <a:r>
              <a:rPr lang="nl-NL" sz="2400" err="1">
                <a:solidFill>
                  <a:srgbClr val="FFFFFF"/>
                </a:solidFill>
              </a:rPr>
              <a:t>mavo-diploma</a:t>
            </a:r>
            <a:r>
              <a:rPr lang="nl-NL" sz="2400">
                <a:solidFill>
                  <a:srgbClr val="FFFFFF"/>
                </a:solidFill>
              </a:rPr>
              <a:t> te halen.</a:t>
            </a:r>
            <a:endParaRPr lang="nl-NL" sz="2000">
              <a:solidFill>
                <a:srgbClr val="FFFFFF"/>
              </a:solidFill>
            </a:endParaRPr>
          </a:p>
        </p:txBody>
      </p:sp>
      <p:pic>
        <p:nvPicPr>
          <p:cNvPr id="2050" name="Picture 2" descr="Symbool Vraagteken Comic Sans symbolen stickers kopen? - Stickermaster">
            <a:extLst>
              <a:ext uri="{FF2B5EF4-FFF2-40B4-BE49-F238E27FC236}">
                <a16:creationId xmlns:a16="http://schemas.microsoft.com/office/drawing/2014/main" id="{B23B9755-F31A-985F-FE93-143627A05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88" y="2708920"/>
            <a:ext cx="2883024" cy="288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98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6693061" cy="1356360"/>
          </a:xfrm>
        </p:spPr>
        <p:txBody>
          <a:bodyPr>
            <a:normAutofit/>
          </a:bodyPr>
          <a:lstStyle/>
          <a:p>
            <a:r>
              <a:rPr lang="nl-NL" sz="5400" b="1" dirty="0"/>
              <a:t>Kunstvakken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43000" y="1991140"/>
            <a:ext cx="6693061" cy="43699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" indent="0">
              <a:buNone/>
            </a:pPr>
            <a:r>
              <a:rPr lang="nl-NL" sz="2400" b="1" dirty="0"/>
              <a:t>Keuze uit podium of beeldend</a:t>
            </a:r>
            <a:endParaRPr lang="nl-NL" sz="2400" dirty="0"/>
          </a:p>
          <a:p>
            <a:pPr marL="45720" indent="0">
              <a:buNone/>
            </a:pPr>
            <a:r>
              <a:rPr lang="nl-NL" sz="2400" b="1" u="sng" dirty="0"/>
              <a:t>Podium:</a:t>
            </a:r>
          </a:p>
          <a:p>
            <a:r>
              <a:rPr lang="nl-NL" sz="2400" b="1" dirty="0"/>
              <a:t>Dans</a:t>
            </a:r>
            <a:endParaRPr lang="nl-NL" sz="2400" dirty="0"/>
          </a:p>
          <a:p>
            <a:r>
              <a:rPr lang="nl-NL" sz="2400" b="1" dirty="0"/>
              <a:t>Muziek</a:t>
            </a:r>
          </a:p>
          <a:p>
            <a:r>
              <a:rPr lang="nl-NL" sz="2400" b="1" dirty="0"/>
              <a:t>Drama</a:t>
            </a:r>
          </a:p>
          <a:p>
            <a:pPr marL="45720" indent="0">
              <a:buNone/>
            </a:pPr>
            <a:r>
              <a:rPr lang="nl-NL" sz="2400" b="1" u="sng" dirty="0"/>
              <a:t>Beeldend:</a:t>
            </a:r>
          </a:p>
          <a:p>
            <a:r>
              <a:rPr lang="nl-NL" sz="2400" b="1" dirty="0"/>
              <a:t>Atelier (handvaardigheid, tekenen, textiele werkvormen, film en foto).</a:t>
            </a:r>
          </a:p>
          <a:p>
            <a:endParaRPr lang="nl-NL" b="1"/>
          </a:p>
          <a:p>
            <a:pPr marL="0" indent="0">
              <a:buNone/>
            </a:pPr>
            <a:endParaRPr lang="nl-NL"/>
          </a:p>
          <a:p>
            <a:endParaRPr lang="nl-NL"/>
          </a:p>
          <a:p>
            <a:pPr marL="2103120" lvl="8" indent="0">
              <a:buNone/>
            </a:pPr>
            <a:endParaRPr lang="nl-NL"/>
          </a:p>
        </p:txBody>
      </p:sp>
      <p:pic>
        <p:nvPicPr>
          <p:cNvPr id="8" name="Afbeelding 7" descr="Afbeelding met water&#10;&#10;Automatisch gegenereerde beschrijving">
            <a:extLst>
              <a:ext uri="{FF2B5EF4-FFF2-40B4-BE49-F238E27FC236}">
                <a16:creationId xmlns:a16="http://schemas.microsoft.com/office/drawing/2014/main" id="{9B8E7A48-6969-D736-5A3C-CC3C768E7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79" r="43489"/>
          <a:stretch/>
        </p:blipFill>
        <p:spPr>
          <a:xfrm>
            <a:off x="8310622" y="243840"/>
            <a:ext cx="3646837" cy="637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85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B9DB15-50D1-2554-6BDC-D04B8AE0F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>
            <a:normAutofit/>
          </a:bodyPr>
          <a:lstStyle/>
          <a:p>
            <a:r>
              <a:rPr lang="nl-NL" sz="5400" b="1" dirty="0"/>
              <a:t>PROFIELKEUZE VMBO-T</a:t>
            </a:r>
          </a:p>
        </p:txBody>
      </p:sp>
      <p:graphicFrame>
        <p:nvGraphicFramePr>
          <p:cNvPr id="5" name="Tijdelijke aanduiding voor inhoud 4">
            <a:extLst>
              <a:ext uri="{FF2B5EF4-FFF2-40B4-BE49-F238E27FC236}">
                <a16:creationId xmlns:a16="http://schemas.microsoft.com/office/drawing/2014/main" id="{00D878CA-BB7E-FCE8-E22A-2D4888010A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8535871"/>
              </p:ext>
            </p:extLst>
          </p:nvPr>
        </p:nvGraphicFramePr>
        <p:xfrm>
          <a:off x="743414" y="1821365"/>
          <a:ext cx="10957335" cy="4181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1966">
                  <a:extLst>
                    <a:ext uri="{9D8B030D-6E8A-4147-A177-3AD203B41FA5}">
                      <a16:colId xmlns:a16="http://schemas.microsoft.com/office/drawing/2014/main" val="3330364725"/>
                    </a:ext>
                  </a:extLst>
                </a:gridCol>
                <a:gridCol w="2528629">
                  <a:extLst>
                    <a:ext uri="{9D8B030D-6E8A-4147-A177-3AD203B41FA5}">
                      <a16:colId xmlns:a16="http://schemas.microsoft.com/office/drawing/2014/main" val="2550247333"/>
                    </a:ext>
                  </a:extLst>
                </a:gridCol>
                <a:gridCol w="2532145">
                  <a:extLst>
                    <a:ext uri="{9D8B030D-6E8A-4147-A177-3AD203B41FA5}">
                      <a16:colId xmlns:a16="http://schemas.microsoft.com/office/drawing/2014/main" val="1534274626"/>
                    </a:ext>
                  </a:extLst>
                </a:gridCol>
                <a:gridCol w="2361944">
                  <a:extLst>
                    <a:ext uri="{9D8B030D-6E8A-4147-A177-3AD203B41FA5}">
                      <a16:colId xmlns:a16="http://schemas.microsoft.com/office/drawing/2014/main" val="2440393146"/>
                    </a:ext>
                  </a:extLst>
                </a:gridCol>
                <a:gridCol w="1732651">
                  <a:extLst>
                    <a:ext uri="{9D8B030D-6E8A-4147-A177-3AD203B41FA5}">
                      <a16:colId xmlns:a16="http://schemas.microsoft.com/office/drawing/2014/main" val="4088434909"/>
                    </a:ext>
                  </a:extLst>
                </a:gridCol>
              </a:tblGrid>
              <a:tr h="1805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600" b="1">
                          <a:solidFill>
                            <a:srgbClr val="000000"/>
                          </a:solidFill>
                          <a:effectLst/>
                        </a:rPr>
                        <a:t>MAVO</a:t>
                      </a:r>
                      <a:endParaRPr lang="nl-NL" sz="16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b="1">
                          <a:solidFill>
                            <a:srgbClr val="000000"/>
                          </a:solidFill>
                          <a:effectLst/>
                        </a:rPr>
                        <a:t>Zorg en Welzijn</a:t>
                      </a:r>
                      <a:endParaRPr lang="nl-NL" sz="16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600" b="1">
                          <a:solidFill>
                            <a:srgbClr val="000000"/>
                          </a:solidFill>
                          <a:effectLst/>
                        </a:rPr>
                        <a:t>Economie</a:t>
                      </a:r>
                      <a:endParaRPr lang="nl-NL" sz="16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600" b="1">
                          <a:solidFill>
                            <a:srgbClr val="000000"/>
                          </a:solidFill>
                          <a:effectLst/>
                        </a:rPr>
                        <a:t>Groen</a:t>
                      </a:r>
                      <a:endParaRPr lang="nl-NL" sz="16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600" b="1">
                          <a:solidFill>
                            <a:srgbClr val="000000"/>
                          </a:solidFill>
                          <a:effectLst/>
                        </a:rPr>
                        <a:t>Techniek</a:t>
                      </a:r>
                      <a:endParaRPr lang="nl-NL" sz="16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187540"/>
                  </a:ext>
                </a:extLst>
              </a:tr>
              <a:tr h="458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 b="1">
                          <a:solidFill>
                            <a:schemeClr val="tx1"/>
                          </a:solidFill>
                          <a:effectLst/>
                        </a:rPr>
                        <a:t>Gemeenschappelijke deel</a:t>
                      </a:r>
                      <a:endParaRPr lang="nl-NL" sz="11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effectLst/>
                        </a:rPr>
                        <a:t>Nederlands 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Nederlands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Nederlands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Nederlands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743505"/>
                  </a:ext>
                </a:extLst>
              </a:tr>
              <a:tr h="229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effectLst/>
                        </a:rPr>
                        <a:t>Engels 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Engels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Engels 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Engels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9778806"/>
                  </a:ext>
                </a:extLst>
              </a:tr>
              <a:tr h="229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872316"/>
                  </a:ext>
                </a:extLst>
              </a:tr>
              <a:tr h="229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effectLst/>
                        </a:rPr>
                        <a:t>Maatschappijleer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Maatschappijleer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Maatschappijleer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Maatschappijleer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8780301"/>
                  </a:ext>
                </a:extLst>
              </a:tr>
              <a:tr h="458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effectLst/>
                        </a:rPr>
                        <a:t>Kunstvakken inclusief ckv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Kunstvakken inclusief ckv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Kunstvakken inclusief ckv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Kunstvakken inclusief ckv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0416535"/>
                  </a:ext>
                </a:extLst>
              </a:tr>
              <a:tr h="229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effectLst/>
                        </a:rPr>
                        <a:t>Lichamelijke opvoeding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Lichamelijke opvoeding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Lichamelijke opvoeding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Lichamelijke opvoeding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9569518"/>
                  </a:ext>
                </a:extLst>
              </a:tr>
              <a:tr h="4653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effectLst/>
                        </a:rPr>
                        <a:t>Rekenen (als geen wiskunde in pakket)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Rekenen (als geen wiskunde in pakket)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631993"/>
                  </a:ext>
                </a:extLst>
              </a:tr>
              <a:tr h="229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60865"/>
                  </a:ext>
                </a:extLst>
              </a:tr>
              <a:tr h="229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 b="1">
                          <a:solidFill>
                            <a:schemeClr val="tx1"/>
                          </a:solidFill>
                          <a:effectLst/>
                        </a:rPr>
                        <a:t>Profielvakken</a:t>
                      </a:r>
                      <a:endParaRPr lang="nl-NL" sz="11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effectLst/>
                        </a:rPr>
                        <a:t>Biologie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Economie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Wiskunde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Wiskunde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1953802"/>
                  </a:ext>
                </a:extLst>
              </a:tr>
              <a:tr h="4653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effectLst/>
                        </a:rPr>
                        <a:t>Geschiedenis of Maatschappijkunde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Frans of Duits of Wiskunde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Biologie of Natuur- en Scheikunde 1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Natuur - en Scheikunde 1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1612989"/>
                  </a:ext>
                </a:extLst>
              </a:tr>
              <a:tr h="4653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 b="1">
                          <a:solidFill>
                            <a:schemeClr val="tx1"/>
                          </a:solidFill>
                          <a:effectLst/>
                        </a:rPr>
                        <a:t>Vrije deel</a:t>
                      </a:r>
                      <a:endParaRPr lang="nl-NL" sz="11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effectLst/>
                        </a:rPr>
                        <a:t>Geschiedenis of Maatschappijkunde of Economie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Geschiedenis of Maatschappijkunde of Frans of Duits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Natuur - en Scheikunde 1 of Economie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Biologie of Economie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5200339"/>
                  </a:ext>
                </a:extLst>
              </a:tr>
              <a:tr h="229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100">
                        <a:effectLst/>
                      </a:endParaRP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effectLst/>
                        </a:rPr>
                        <a:t>Kunstvak *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Kunstvak *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Kunstvak *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100">
                          <a:effectLst/>
                        </a:rPr>
                        <a:t>Kunstvak *</a:t>
                      </a:r>
                    </a:p>
                  </a:txBody>
                  <a:tcPr marL="40268" marR="40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3685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9412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47D6B7-23A4-2512-2429-12DDE964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893287"/>
            <a:ext cx="4466566" cy="1620318"/>
          </a:xfrm>
        </p:spPr>
        <p:txBody>
          <a:bodyPr>
            <a:normAutofit/>
          </a:bodyPr>
          <a:lstStyle/>
          <a:p>
            <a:r>
              <a:rPr lang="nl-NL" sz="5400" b="1" dirty="0"/>
              <a:t>Let op!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DA8660-ED16-2E69-03DD-A0BDF3467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2" y="2546430"/>
            <a:ext cx="4466565" cy="3549570"/>
          </a:xfrm>
        </p:spPr>
        <p:txBody>
          <a:bodyPr>
            <a:normAutofit/>
          </a:bodyPr>
          <a:lstStyle/>
          <a:p>
            <a:pPr marL="45720" indent="0">
              <a:buClr>
                <a:srgbClr val="E8EF38"/>
              </a:buClr>
              <a:buNone/>
            </a:pPr>
            <a:r>
              <a:rPr lang="nl-NL" sz="2800">
                <a:latin typeface="Calibri" panose="020F0502020204030204" pitchFamily="34" charset="0"/>
              </a:rPr>
              <a:t>Voor de vakken:</a:t>
            </a:r>
          </a:p>
          <a:p>
            <a:pPr lvl="1">
              <a:buClr>
                <a:srgbClr val="E8EF38"/>
              </a:buClr>
            </a:pPr>
            <a:r>
              <a:rPr lang="nl-NL" sz="2800">
                <a:latin typeface="Calibri" panose="020F0502020204030204" pitchFamily="34" charset="0"/>
              </a:rPr>
              <a:t> economie</a:t>
            </a:r>
          </a:p>
          <a:p>
            <a:pPr lvl="1">
              <a:buClr>
                <a:srgbClr val="E8EF38"/>
              </a:buClr>
            </a:pPr>
            <a:r>
              <a:rPr lang="nl-NL" sz="2800">
                <a:latin typeface="Calibri" panose="020F0502020204030204" pitchFamily="34" charset="0"/>
              </a:rPr>
              <a:t> biologie </a:t>
            </a:r>
          </a:p>
          <a:p>
            <a:pPr lvl="1">
              <a:buClr>
                <a:srgbClr val="E8EF38"/>
              </a:buClr>
            </a:pPr>
            <a:r>
              <a:rPr lang="nl-NL" sz="2800">
                <a:latin typeface="Calibri" panose="020F0502020204030204" pitchFamily="34" charset="0"/>
              </a:rPr>
              <a:t> nask1 </a:t>
            </a:r>
          </a:p>
          <a:p>
            <a:pPr marL="274320" lvl="1" indent="0">
              <a:buClr>
                <a:srgbClr val="E8EF38"/>
              </a:buClr>
              <a:buNone/>
            </a:pPr>
            <a:r>
              <a:rPr lang="nl-NL" sz="2800">
                <a:latin typeface="Calibri" panose="020F0502020204030204" pitchFamily="34" charset="0"/>
              </a:rPr>
              <a:t>is goede rekenvaardigheid nodig. </a:t>
            </a: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CFBA0F70-CA6A-4DE1-8930-3FA0033C2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165370"/>
            <a:ext cx="5870713" cy="64640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31B5C47-1CA0-4762-BBEF-AC6A4DB78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5569" y="733110"/>
            <a:ext cx="2452823" cy="258384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6013904-513C-D12A-20A4-A4B69C85B7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81" r="21984" b="2"/>
          <a:stretch/>
        </p:blipFill>
        <p:spPr>
          <a:xfrm>
            <a:off x="6576434" y="1204874"/>
            <a:ext cx="2129821" cy="161543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81EFB5C-E32B-40C4-AD06-8C34EB093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24536" y="733110"/>
            <a:ext cx="2457545" cy="258384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AB3FBB2-62DF-7448-540A-058FEBCA0E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727" r="11872" b="2"/>
          <a:stretch/>
        </p:blipFill>
        <p:spPr>
          <a:xfrm>
            <a:off x="9187961" y="1177593"/>
            <a:ext cx="2127573" cy="16748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2D12DA2-A8FA-48DC-9A62-7942F2FB0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5569" y="3477127"/>
            <a:ext cx="5066512" cy="266764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5ED02AC-CD27-A7D9-ED33-9AA8A1EC1C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917" r="34538" b="-2"/>
          <a:stretch/>
        </p:blipFill>
        <p:spPr>
          <a:xfrm>
            <a:off x="7405808" y="3637995"/>
            <a:ext cx="3080351" cy="234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62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088" y="628596"/>
            <a:ext cx="5972969" cy="1465355"/>
          </a:xfrm>
        </p:spPr>
        <p:txBody>
          <a:bodyPr>
            <a:noAutofit/>
          </a:bodyPr>
          <a:lstStyle/>
          <a:p>
            <a:r>
              <a:rPr lang="nl-NL" sz="5400" b="1" dirty="0"/>
              <a:t>Stappenplan van Mavo naar Havo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2" y="2546430"/>
            <a:ext cx="5084178" cy="354957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nl-NL" sz="2400"/>
              <a:t>Vakkenpakket Mavo sluit aan bij pakket Havo</a:t>
            </a:r>
          </a:p>
          <a:p>
            <a:pPr lvl="1"/>
            <a:r>
              <a:rPr lang="nl-NL" sz="2400"/>
              <a:t>Zeven vakken (dus een extra vak kiezen)</a:t>
            </a:r>
          </a:p>
          <a:p>
            <a:pPr lvl="1"/>
            <a:r>
              <a:rPr lang="nl-NL" sz="2400"/>
              <a:t>Studiehouding (feedback docenten) + gesprek</a:t>
            </a:r>
          </a:p>
          <a:p>
            <a:r>
              <a:rPr lang="nl-NL" sz="2400" b="1">
                <a:cs typeface="Calibri"/>
              </a:rPr>
              <a:t>We kunnen niet garanderen dat er voldoende plek is in H4 over twee jaar!</a:t>
            </a:r>
          </a:p>
        </p:txBody>
      </p:sp>
      <p:pic>
        <p:nvPicPr>
          <p:cNvPr id="5" name="Picture 4" descr="Puzzelstukjes">
            <a:extLst>
              <a:ext uri="{FF2B5EF4-FFF2-40B4-BE49-F238E27FC236}">
                <a16:creationId xmlns:a16="http://schemas.microsoft.com/office/drawing/2014/main" id="{3EAAD375-A44B-8BD4-0B19-941F92DE0A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767" r="11061" b="-1"/>
          <a:stretch/>
        </p:blipFill>
        <p:spPr>
          <a:xfrm>
            <a:off x="6636743" y="1238487"/>
            <a:ext cx="4741120" cy="44930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9CBD3C9-4E66-426D-948E-7CF477810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B95FCF-AD96-482F-9FB8-CD95725E6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4EEEC00-AD80-4734-BEE6-04CBDEC83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2ED84DD6-8A68-4994-8094-8DDBE89BF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6049D7-366E-4AC9-B689-460CC28F8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246887"/>
            <a:ext cx="4397755" cy="6377939"/>
          </a:xfrm>
          <a:prstGeom prst="rect">
            <a:avLst/>
          </a:prstGeom>
          <a:solidFill>
            <a:srgbClr val="A6B727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C9E91F8-C4AE-4EB0-8B76-FF3F3FC71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370284" y="4405863"/>
            <a:ext cx="2763075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AD45A04-4150-4943-BB06-EEEDDD73B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8182" y="835589"/>
            <a:ext cx="4140408" cy="36228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5400" b="1" cap="all" dirty="0">
                <a:solidFill>
                  <a:srgbClr val="FFFFFF"/>
                </a:solidFill>
              </a:rPr>
              <a:t>Havo-</a:t>
            </a:r>
            <a:r>
              <a:rPr lang="en-US" sz="5400" b="1" cap="all" err="1">
                <a:solidFill>
                  <a:srgbClr val="FFFFFF"/>
                </a:solidFill>
              </a:rPr>
              <a:t>profielen</a:t>
            </a:r>
            <a:endParaRPr lang="en-US" sz="5400" b="1" cap="all">
              <a:solidFill>
                <a:srgbClr val="FFFFFF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091210"/>
              </p:ext>
            </p:extLst>
          </p:nvPr>
        </p:nvGraphicFramePr>
        <p:xfrm>
          <a:off x="463826" y="474869"/>
          <a:ext cx="6805008" cy="527154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880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2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1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4570"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Havo N&amp;G</a:t>
                      </a:r>
                    </a:p>
                    <a:p>
                      <a:pPr algn="ctr"/>
                      <a:endParaRPr lang="nl-NL" sz="2000" dirty="0"/>
                    </a:p>
                  </a:txBody>
                  <a:tcPr marL="85450" marR="85450" marT="42725" marB="42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Havo C&amp;M</a:t>
                      </a:r>
                    </a:p>
                    <a:p>
                      <a:pPr algn="ctr"/>
                      <a:endParaRPr lang="nl-NL" sz="2000" dirty="0"/>
                    </a:p>
                  </a:txBody>
                  <a:tcPr marL="85450" marR="85450" marT="42725" marB="42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Havo E&amp;M</a:t>
                      </a:r>
                    </a:p>
                    <a:p>
                      <a:pPr algn="ctr"/>
                      <a:endParaRPr lang="nl-NL" sz="2000" dirty="0"/>
                    </a:p>
                  </a:txBody>
                  <a:tcPr marL="85450" marR="85450" marT="42725" marB="42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958">
                <a:tc>
                  <a:txBody>
                    <a:bodyPr/>
                    <a:lstStyle/>
                    <a:p>
                      <a:pPr algn="ctr"/>
                      <a:r>
                        <a:rPr lang="nl-NL" sz="2000" dirty="0">
                          <a:solidFill>
                            <a:schemeClr val="tx1"/>
                          </a:solidFill>
                        </a:rPr>
                        <a:t>Nederlands</a:t>
                      </a:r>
                      <a:endParaRPr lang="nl-NL" sz="2000" dirty="0"/>
                    </a:p>
                  </a:txBody>
                  <a:tcPr marL="85450" marR="85450" marT="42725" marB="42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>
                          <a:solidFill>
                            <a:schemeClr val="tx1"/>
                          </a:solidFill>
                        </a:rPr>
                        <a:t>Nederlands</a:t>
                      </a:r>
                      <a:endParaRPr lang="nl-NL" sz="2000" dirty="0"/>
                    </a:p>
                  </a:txBody>
                  <a:tcPr marL="85450" marR="85450" marT="42725" marB="42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>
                          <a:solidFill>
                            <a:schemeClr val="tx1"/>
                          </a:solidFill>
                        </a:rPr>
                        <a:t>Nederlands</a:t>
                      </a:r>
                      <a:endParaRPr lang="nl-NL" sz="2000" dirty="0"/>
                    </a:p>
                  </a:txBody>
                  <a:tcPr marL="85450" marR="85450" marT="42725" marB="42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958">
                <a:tc>
                  <a:txBody>
                    <a:bodyPr/>
                    <a:lstStyle/>
                    <a:p>
                      <a:pPr algn="ctr"/>
                      <a:r>
                        <a:rPr lang="nl-NL" sz="2000" dirty="0">
                          <a:solidFill>
                            <a:schemeClr val="tx1"/>
                          </a:solidFill>
                        </a:rPr>
                        <a:t>Engels</a:t>
                      </a:r>
                      <a:endParaRPr lang="nl-NL" sz="2000" dirty="0"/>
                    </a:p>
                  </a:txBody>
                  <a:tcPr marL="85450" marR="85450" marT="42725" marB="42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>
                          <a:solidFill>
                            <a:schemeClr val="tx1"/>
                          </a:solidFill>
                        </a:rPr>
                        <a:t>Engels</a:t>
                      </a:r>
                      <a:endParaRPr lang="nl-NL" sz="2000" dirty="0"/>
                    </a:p>
                  </a:txBody>
                  <a:tcPr marL="85450" marR="85450" marT="42725" marB="42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>
                          <a:solidFill>
                            <a:schemeClr val="tx1"/>
                          </a:solidFill>
                        </a:rPr>
                        <a:t>Engels</a:t>
                      </a:r>
                      <a:endParaRPr lang="nl-NL" sz="2000" dirty="0"/>
                    </a:p>
                  </a:txBody>
                  <a:tcPr marL="85450" marR="85450" marT="42725" marB="42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958"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Biologie</a:t>
                      </a:r>
                    </a:p>
                  </a:txBody>
                  <a:tcPr marL="85450" marR="85450" marT="42725" marB="42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Geschiedenis</a:t>
                      </a:r>
                      <a:endParaRPr lang="en-US" sz="2000"/>
                    </a:p>
                  </a:txBody>
                  <a:tcPr marL="85450" marR="85450" marT="42725" marB="42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Geschiedenis</a:t>
                      </a:r>
                      <a:endParaRPr lang="en-US" sz="2000"/>
                    </a:p>
                  </a:txBody>
                  <a:tcPr marL="85450" marR="85450" marT="42725" marB="42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2180"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Natuur, Leven &amp; Technologie</a:t>
                      </a:r>
                    </a:p>
                  </a:txBody>
                  <a:tcPr marL="85450" marR="85450" marT="42725" marB="4272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dirty="0">
                          <a:solidFill>
                            <a:schemeClr val="tx1"/>
                          </a:solidFill>
                        </a:rPr>
                        <a:t>Maatschappij-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dirty="0">
                          <a:solidFill>
                            <a:schemeClr val="tx1"/>
                          </a:solidFill>
                        </a:rPr>
                        <a:t>wetenschappen</a:t>
                      </a:r>
                    </a:p>
                  </a:txBody>
                  <a:tcPr marL="85450" marR="85450" marT="42725" marB="4272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dirty="0">
                          <a:solidFill>
                            <a:schemeClr val="tx1"/>
                          </a:solidFill>
                        </a:rPr>
                        <a:t>Maatschappij-</a:t>
                      </a:r>
                      <a:br>
                        <a:rPr lang="nl-NL" sz="2000" dirty="0">
                          <a:solidFill>
                            <a:srgbClr val="000000"/>
                          </a:solidFill>
                        </a:rPr>
                      </a:br>
                      <a:r>
                        <a:rPr lang="nl-NL" sz="2000" dirty="0">
                          <a:solidFill>
                            <a:schemeClr val="tx1"/>
                          </a:solidFill>
                        </a:rPr>
                        <a:t>wetenschappen /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dirty="0">
                          <a:solidFill>
                            <a:schemeClr val="tx1"/>
                          </a:solidFill>
                        </a:rPr>
                        <a:t>Frans / Duits</a:t>
                      </a:r>
                    </a:p>
                  </a:txBody>
                  <a:tcPr marL="85450" marR="85450" marT="42725" marB="42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958"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Kunstvak</a:t>
                      </a:r>
                    </a:p>
                  </a:txBody>
                  <a:tcPr marL="85450" marR="85450" marT="42725" marB="42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Kunstvak</a:t>
                      </a:r>
                    </a:p>
                  </a:txBody>
                  <a:tcPr marL="85450" marR="85450" marT="42725" marB="42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Kunstvak</a:t>
                      </a:r>
                    </a:p>
                  </a:txBody>
                  <a:tcPr marL="85450" marR="85450" marT="42725" marB="42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01963"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Scheikunde</a:t>
                      </a:r>
                    </a:p>
                  </a:txBody>
                  <a:tcPr marL="85450" marR="85450" marT="42725" marB="4272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dirty="0"/>
                        <a:t>Economie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baseline="0" dirty="0"/>
                        <a:t>/Wiskunde A of B/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baseline="0" dirty="0"/>
                        <a:t>2</a:t>
                      </a:r>
                      <a:r>
                        <a:rPr lang="nl-NL" sz="2000" baseline="30000" dirty="0"/>
                        <a:t>e</a:t>
                      </a:r>
                      <a:r>
                        <a:rPr lang="nl-NL" sz="2000" baseline="0" dirty="0"/>
                        <a:t> kunstvak*</a:t>
                      </a:r>
                      <a:endParaRPr lang="nl-NL" sz="2000" dirty="0"/>
                    </a:p>
                  </a:txBody>
                  <a:tcPr marL="85450" marR="85450" marT="42725" marB="42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Economie</a:t>
                      </a:r>
                    </a:p>
                  </a:txBody>
                  <a:tcPr marL="85450" marR="85450" marT="42725" marB="427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5004"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Wiskunde A of B</a:t>
                      </a:r>
                    </a:p>
                  </a:txBody>
                  <a:tcPr marL="85450" marR="85450" marT="42725" marB="42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Frans of Duits</a:t>
                      </a:r>
                    </a:p>
                  </a:txBody>
                  <a:tcPr marL="85450" marR="85450" marT="42725" marB="42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Wiskunde A of B</a:t>
                      </a:r>
                    </a:p>
                  </a:txBody>
                  <a:tcPr marL="85450" marR="85450" marT="42725" marB="427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2BF96AB3-9E9A-80DC-2F64-1843373BA5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288228"/>
              </p:ext>
            </p:extLst>
          </p:nvPr>
        </p:nvGraphicFramePr>
        <p:xfrm>
          <a:off x="236220" y="5969056"/>
          <a:ext cx="7316724" cy="6400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3167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6899">
                <a:tc>
                  <a:txBody>
                    <a:bodyPr/>
                    <a:lstStyle/>
                    <a:p>
                      <a:pPr marL="811213" indent="-179388"/>
                      <a:r>
                        <a:rPr lang="nl-NL" b="0" baseline="0"/>
                        <a:t> * Voorwaarden: niet twee podiumvakken, extra werk KUA 120 uur, goedkeuring kunstdocent/schoolleiding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523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1783" y="278296"/>
            <a:ext cx="6693061" cy="1356360"/>
          </a:xfrm>
        </p:spPr>
        <p:txBody>
          <a:bodyPr>
            <a:normAutofit/>
          </a:bodyPr>
          <a:lstStyle/>
          <a:p>
            <a:r>
              <a:rPr lang="nl-NL" sz="5400" b="1" dirty="0"/>
              <a:t>Extra vak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32709F-33AD-1D7D-40A5-0D1FA687C9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41" r="36195" b="-1"/>
          <a:stretch/>
        </p:blipFill>
        <p:spPr>
          <a:xfrm>
            <a:off x="223336" y="243840"/>
            <a:ext cx="3646837" cy="637793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1783" y="1352040"/>
            <a:ext cx="7416302" cy="526672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114300" indent="0">
              <a:lnSpc>
                <a:spcPct val="110000"/>
              </a:lnSpc>
              <a:buClr>
                <a:srgbClr val="8C5E14"/>
              </a:buClr>
              <a:buNone/>
            </a:pPr>
            <a:r>
              <a:rPr lang="nl-NL" sz="4000" b="1" dirty="0"/>
              <a:t>Alleen als:</a:t>
            </a:r>
          </a:p>
          <a:p>
            <a:pPr lvl="1">
              <a:lnSpc>
                <a:spcPct val="110000"/>
              </a:lnSpc>
              <a:buClr>
                <a:srgbClr val="8C5E14"/>
              </a:buClr>
              <a:buFont typeface="Wingdings" panose="05000000000000000000" pitchFamily="2" charset="2"/>
              <a:buChar char="Ø"/>
            </a:pPr>
            <a:r>
              <a:rPr lang="nl-NL" dirty="0"/>
              <a:t>dat volgens de rapportvergadering kan</a:t>
            </a:r>
          </a:p>
          <a:p>
            <a:pPr lvl="1">
              <a:lnSpc>
                <a:spcPct val="110000"/>
              </a:lnSpc>
              <a:buClr>
                <a:srgbClr val="8C5E14"/>
              </a:buClr>
              <a:buFont typeface="Wingdings" panose="05000000000000000000" pitchFamily="2" charset="2"/>
              <a:buChar char="Ø"/>
            </a:pPr>
            <a:r>
              <a:rPr lang="nl-NL" dirty="0"/>
              <a:t>dat </a:t>
            </a:r>
            <a:r>
              <a:rPr lang="nl-NL" b="1" dirty="0" err="1">
                <a:solidFill>
                  <a:srgbClr val="FFC000"/>
                </a:solidFill>
              </a:rPr>
              <a:t>roostertechnisch</a:t>
            </a:r>
            <a:r>
              <a:rPr lang="nl-NL" dirty="0"/>
              <a:t> kan (lukt niet altijd!)</a:t>
            </a:r>
          </a:p>
          <a:p>
            <a:pPr lvl="2">
              <a:lnSpc>
                <a:spcPct val="110000"/>
              </a:lnSpc>
              <a:buClr>
                <a:srgbClr val="8C5E14"/>
              </a:buClr>
              <a:buFont typeface="Wingdings" panose="05000000000000000000" pitchFamily="2" charset="2"/>
              <a:buChar char="Ø"/>
            </a:pPr>
            <a:r>
              <a:rPr lang="nl-NL" sz="2000" b="1"/>
              <a:t>maatschappijkunde</a:t>
            </a:r>
            <a:r>
              <a:rPr lang="nl-NL" sz="2000"/>
              <a:t> of </a:t>
            </a:r>
            <a:r>
              <a:rPr lang="nl-NL" sz="2000" b="1"/>
              <a:t>geschiedenis</a:t>
            </a:r>
            <a:r>
              <a:rPr lang="nl-NL" sz="2000"/>
              <a:t> in het profielen EC en voor de havo-profielen E&amp;M en C&amp;M</a:t>
            </a:r>
          </a:p>
          <a:p>
            <a:pPr lvl="2">
              <a:lnSpc>
                <a:spcPct val="110000"/>
              </a:lnSpc>
              <a:buClr>
                <a:srgbClr val="8C5E14"/>
              </a:buClr>
              <a:buFont typeface="Wingdings" panose="05000000000000000000" pitchFamily="2" charset="2"/>
              <a:buChar char="Ø"/>
            </a:pPr>
            <a:r>
              <a:rPr lang="nl-NL" sz="2000" b="1" dirty="0"/>
              <a:t>biologie of NaSk1 </a:t>
            </a:r>
            <a:r>
              <a:rPr lang="nl-NL" sz="2000" dirty="0"/>
              <a:t>in de profielen TC en LB voor het havo-profiel N&amp;G</a:t>
            </a:r>
          </a:p>
          <a:p>
            <a:pPr lvl="1">
              <a:lnSpc>
                <a:spcPct val="110000"/>
              </a:lnSpc>
              <a:buClr>
                <a:srgbClr val="8C5E14"/>
              </a:buClr>
              <a:buFont typeface="Wingdings" panose="05000000000000000000" pitchFamily="2" charset="2"/>
              <a:buChar char="Ø"/>
            </a:pPr>
            <a:r>
              <a:rPr lang="nl-NL" dirty="0"/>
              <a:t>de groepsgrootte het toelaat (geen garanties). Zo niet, dan:</a:t>
            </a:r>
          </a:p>
          <a:p>
            <a:pPr lvl="2">
              <a:lnSpc>
                <a:spcPct val="110000"/>
              </a:lnSpc>
              <a:buClr>
                <a:srgbClr val="8C5E14"/>
              </a:buClr>
              <a:buFont typeface="Wingdings" panose="05000000000000000000" pitchFamily="2" charset="2"/>
              <a:buChar char="Ø"/>
            </a:pPr>
            <a:r>
              <a:rPr lang="nl-NL" sz="2000" dirty="0"/>
              <a:t>Geen roostering en alleen toegang tot studiewijzers en toetsen. Leren op eigen gelegenheid.</a:t>
            </a:r>
          </a:p>
          <a:p>
            <a:pPr marL="114300" indent="0">
              <a:lnSpc>
                <a:spcPct val="110000"/>
              </a:lnSpc>
              <a:buClr>
                <a:srgbClr val="8C5E14"/>
              </a:buClr>
              <a:buNone/>
            </a:pPr>
            <a:r>
              <a:rPr lang="nl-NL" sz="2000" b="1" dirty="0"/>
              <a:t>Toelating 4 havo:</a:t>
            </a:r>
          </a:p>
          <a:p>
            <a:pPr lvl="1">
              <a:lnSpc>
                <a:spcPct val="110000"/>
              </a:lnSpc>
              <a:buClr>
                <a:srgbClr val="8C5E14"/>
              </a:buClr>
              <a:buFont typeface="Wingdings" panose="05000000000000000000" pitchFamily="2" charset="2"/>
              <a:buChar char="Ø"/>
            </a:pPr>
            <a:r>
              <a:rPr lang="nl-NL" dirty="0"/>
              <a:t>7 vakken, eventueel bijspijkerlessen (eigen initiatief) en adviesgesprek met leerling en ouders.</a:t>
            </a:r>
          </a:p>
          <a:p>
            <a:pPr marL="274320" lvl="1" indent="0">
              <a:lnSpc>
                <a:spcPct val="110000"/>
              </a:lnSpc>
              <a:buClr>
                <a:srgbClr val="8C5E14"/>
              </a:buClr>
              <a:buNone/>
            </a:pPr>
            <a:endParaRPr lang="nl-NL" sz="21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09C0BCD-BEE9-423F-A51C-BCCD8E5EA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98D094-42B2-42BA-AA14-E8FBE073A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465D64B-59F4-4BDC-B833-A17EF1E04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7726A94-1EF0-4D91-B7BF-C033E3D6E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5" name="Picture 4" descr="Letters vergroot door bril">
            <a:extLst>
              <a:ext uri="{FF2B5EF4-FFF2-40B4-BE49-F238E27FC236}">
                <a16:creationId xmlns:a16="http://schemas.microsoft.com/office/drawing/2014/main" id="{399445F8-C874-24C2-B5D0-F1205C408C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60000"/>
          </a:blip>
          <a:srcRect t="7771" b="7960"/>
          <a:stretch/>
        </p:blipFill>
        <p:spPr>
          <a:xfrm>
            <a:off x="20" y="-1"/>
            <a:ext cx="12191980" cy="685800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8F0650C-11DF-45E6-8EC2-E3B298F0D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24FB4153-1E3E-4AE9-8306-E8C292894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186E00-DBFA-1FCA-DED3-E7DA982EB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633" y="882376"/>
            <a:ext cx="11568263" cy="290399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z="6700" b="1">
                <a:solidFill>
                  <a:srgbClr val="FFFFFF"/>
                </a:solidFill>
              </a:rPr>
              <a:t>Wil  je  zicht  houden op  doorstroom  naar  de havo  op   het IVKO?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B689B90-2DC7-0F7B-0D32-BC3784441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09530" y="3869634"/>
            <a:ext cx="8767860" cy="138816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nl-NL" sz="2400">
                <a:solidFill>
                  <a:srgbClr val="FFFFFF"/>
                </a:solidFill>
              </a:rPr>
              <a:t>Kijk naar de volgende voorbeelden</a:t>
            </a:r>
          </a:p>
        </p:txBody>
      </p:sp>
    </p:spTree>
    <p:extLst>
      <p:ext uri="{BB962C8B-B14F-4D97-AF65-F5344CB8AC3E}">
        <p14:creationId xmlns:p14="http://schemas.microsoft.com/office/powerpoint/2010/main" val="243768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B54C89A-2D0B-4062-BF97-CA51B69D7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9079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091C99A-98BE-457D-87BD-7B9B6EDDC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34761"/>
            <a:ext cx="11724640" cy="637793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BA08A4AC-4958-2E63-6D68-C712688983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39" r="1" b="33619"/>
          <a:stretch/>
        </p:blipFill>
        <p:spPr>
          <a:xfrm>
            <a:off x="243840" y="234761"/>
            <a:ext cx="11704320" cy="638701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60A769C-8991-4FDE-89A0-A218E5BF6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9642" y="0"/>
            <a:ext cx="462235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9455" y="609599"/>
            <a:ext cx="3574471" cy="5403273"/>
          </a:xfrm>
        </p:spPr>
        <p:txBody>
          <a:bodyPr>
            <a:normAutofit/>
          </a:bodyPr>
          <a:lstStyle/>
          <a:p>
            <a:r>
              <a:rPr lang="nl-NL" sz="4700" b="1">
                <a:solidFill>
                  <a:srgbClr val="FFFFFF"/>
                </a:solidFill>
              </a:rPr>
              <a:t>Ouderavond Profielkeuze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5CA58E-F8D8-4DF3-B813-C2585E0AB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463022"/>
              </p:ext>
            </p:extLst>
          </p:nvPr>
        </p:nvGraphicFramePr>
        <p:xfrm>
          <a:off x="896622" y="881063"/>
          <a:ext cx="5985507" cy="60779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5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9213">
                <a:tc>
                  <a:txBody>
                    <a:bodyPr/>
                    <a:lstStyle/>
                    <a:p>
                      <a:r>
                        <a:rPr lang="nl-NL" sz="2400" baseline="0" noProof="0" dirty="0">
                          <a:solidFill>
                            <a:schemeClr val="bg1"/>
                          </a:solidFill>
                        </a:rPr>
                        <a:t>Maureen </a:t>
                      </a:r>
                      <a:r>
                        <a:rPr lang="nl-NL" sz="2400" baseline="0" noProof="0" dirty="0" err="1">
                          <a:solidFill>
                            <a:schemeClr val="bg1"/>
                          </a:solidFill>
                        </a:rPr>
                        <a:t>Gefken</a:t>
                      </a:r>
                    </a:p>
                  </a:txBody>
                  <a:tcPr marL="75255" marR="75255" marT="37627" marB="37627"/>
                </a:tc>
                <a:tc>
                  <a:txBody>
                    <a:bodyPr/>
                    <a:lstStyle/>
                    <a:p>
                      <a:r>
                        <a:rPr lang="nl-NL" sz="2400" noProof="0" dirty="0">
                          <a:solidFill>
                            <a:schemeClr val="bg1"/>
                          </a:solidFill>
                        </a:rPr>
                        <a:t>Decaan Mavo</a:t>
                      </a:r>
                    </a:p>
                    <a:p>
                      <a:endParaRPr lang="nl-NL" sz="2400" noProof="0">
                        <a:solidFill>
                          <a:schemeClr val="bg1"/>
                        </a:solidFill>
                      </a:endParaRPr>
                    </a:p>
                  </a:txBody>
                  <a:tcPr marL="75255" marR="75255" marT="37627" marB="376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87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NL" sz="2400" noProof="0" dirty="0">
                          <a:solidFill>
                            <a:schemeClr val="bg1"/>
                          </a:solidFill>
                        </a:rPr>
                        <a:t>Guus Burger</a:t>
                      </a:r>
                    </a:p>
                    <a:p>
                      <a:pPr lvl="0">
                        <a:buNone/>
                      </a:pPr>
                      <a:r>
                        <a:rPr lang="nl-NL" sz="2400" noProof="0" dirty="0" err="1">
                          <a:solidFill>
                            <a:schemeClr val="bg1"/>
                          </a:solidFill>
                        </a:rPr>
                        <a:t>Ninette</a:t>
                      </a:r>
                      <a:r>
                        <a:rPr lang="nl-NL" sz="2400" noProof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nl-NL" sz="2400" noProof="0" dirty="0" err="1">
                          <a:solidFill>
                            <a:schemeClr val="bg1"/>
                          </a:solidFill>
                        </a:rPr>
                        <a:t>Schostack</a:t>
                      </a:r>
                    </a:p>
                    <a:p>
                      <a:endParaRPr lang="en-US" sz="2400" noProof="0">
                        <a:solidFill>
                          <a:schemeClr val="bg1"/>
                        </a:solidFill>
                      </a:endParaRPr>
                    </a:p>
                  </a:txBody>
                  <a:tcPr marL="75255" marR="75255" marT="37627" marB="37627"/>
                </a:tc>
                <a:tc>
                  <a:txBody>
                    <a:bodyPr/>
                    <a:lstStyle/>
                    <a:p>
                      <a:r>
                        <a:rPr lang="nl-NL" sz="2400" noProof="0" dirty="0">
                          <a:solidFill>
                            <a:schemeClr val="bg1"/>
                          </a:solidFill>
                        </a:rPr>
                        <a:t>Mento</a:t>
                      </a:r>
                      <a:r>
                        <a:rPr lang="nl-NL" sz="2400" baseline="0" noProof="0" dirty="0">
                          <a:solidFill>
                            <a:schemeClr val="bg1"/>
                          </a:solidFill>
                        </a:rPr>
                        <a:t>ren C3</a:t>
                      </a:r>
                    </a:p>
                    <a:p>
                      <a:endParaRPr lang="nl-NL" sz="2400" baseline="0" noProof="0">
                        <a:solidFill>
                          <a:schemeClr val="bg1"/>
                        </a:solidFill>
                      </a:endParaRPr>
                    </a:p>
                    <a:p>
                      <a:endParaRPr lang="nl-NL" sz="2400" noProof="0">
                        <a:solidFill>
                          <a:schemeClr val="bg1"/>
                        </a:solidFill>
                      </a:endParaRPr>
                    </a:p>
                  </a:txBody>
                  <a:tcPr marL="75255" marR="75255" marT="37627" marB="376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619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NL" sz="2400" noProof="0">
                          <a:solidFill>
                            <a:schemeClr val="bg1"/>
                          </a:solidFill>
                        </a:rPr>
                        <a:t>Maureen </a:t>
                      </a:r>
                      <a:r>
                        <a:rPr lang="nl-NL" sz="2400" noProof="0" err="1">
                          <a:solidFill>
                            <a:schemeClr val="bg1"/>
                          </a:solidFill>
                        </a:rPr>
                        <a:t>Gefken</a:t>
                      </a:r>
                      <a:endParaRPr lang="en-US"/>
                    </a:p>
                    <a:p>
                      <a:pPr lvl="0">
                        <a:buNone/>
                      </a:pPr>
                      <a:r>
                        <a:rPr lang="nl-NL" sz="2400" noProof="0" dirty="0">
                          <a:solidFill>
                            <a:schemeClr val="bg1"/>
                          </a:solidFill>
                        </a:rPr>
                        <a:t>Dani Cuypers</a:t>
                      </a:r>
                    </a:p>
                    <a:p>
                      <a:endParaRPr lang="nl-NL" sz="2400" noProof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nl-NL" sz="2400" noProof="0" dirty="0">
                          <a:solidFill>
                            <a:schemeClr val="bg1"/>
                          </a:solidFill>
                        </a:rPr>
                        <a:t>Kim </a:t>
                      </a:r>
                      <a:r>
                        <a:rPr lang="nl-NL" sz="2400" noProof="0" dirty="0" err="1">
                          <a:solidFill>
                            <a:schemeClr val="bg1"/>
                          </a:solidFill>
                        </a:rPr>
                        <a:t>Wannet</a:t>
                      </a:r>
                      <a:endParaRPr lang="nl-NL" sz="2400" noProof="0" dirty="0">
                        <a:solidFill>
                          <a:schemeClr val="bg1"/>
                        </a:solidFill>
                      </a:endParaRPr>
                    </a:p>
                    <a:p>
                      <a:endParaRPr lang="nl-NL" sz="2400" noProof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noProof="0" dirty="0">
                          <a:solidFill>
                            <a:schemeClr val="bg1"/>
                          </a:solidFill>
                        </a:rPr>
                        <a:t>Jasper de Graaf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2400" noProof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noProof="0" dirty="0">
                          <a:solidFill>
                            <a:schemeClr val="bg1"/>
                          </a:solidFill>
                        </a:rPr>
                        <a:t>Frank ’t Hart</a:t>
                      </a:r>
                    </a:p>
                    <a:p>
                      <a:endParaRPr lang="nl-NL" sz="2400" noProof="0">
                        <a:solidFill>
                          <a:schemeClr val="bg1"/>
                        </a:solidFill>
                      </a:endParaRPr>
                    </a:p>
                  </a:txBody>
                  <a:tcPr marL="75255" marR="75255" marT="37627" marB="37627"/>
                </a:tc>
                <a:tc>
                  <a:txBody>
                    <a:bodyPr/>
                    <a:lstStyle/>
                    <a:p>
                      <a:r>
                        <a:rPr lang="nl-NL" sz="2400" noProof="0" dirty="0">
                          <a:solidFill>
                            <a:schemeClr val="bg1"/>
                          </a:solidFill>
                        </a:rPr>
                        <a:t>Mentoren C4</a:t>
                      </a:r>
                    </a:p>
                    <a:p>
                      <a:endParaRPr lang="nl-NL" sz="2400" noProof="0">
                        <a:solidFill>
                          <a:schemeClr val="bg1"/>
                        </a:solidFill>
                      </a:endParaRPr>
                    </a:p>
                    <a:p>
                      <a:endParaRPr lang="nl-NL" sz="2400" noProof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nl-NL" sz="2400" noProof="0" dirty="0">
                          <a:solidFill>
                            <a:schemeClr val="bg1"/>
                          </a:solidFill>
                        </a:rPr>
                        <a:t>Directeur</a:t>
                      </a:r>
                    </a:p>
                    <a:p>
                      <a:endParaRPr lang="nl-NL" sz="2400" noProof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noProof="0" dirty="0">
                          <a:solidFill>
                            <a:schemeClr val="bg1"/>
                          </a:solidFill>
                        </a:rPr>
                        <a:t>Examensecretaris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2400" noProof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noProof="0" dirty="0">
                          <a:solidFill>
                            <a:schemeClr val="bg1"/>
                          </a:solidFill>
                        </a:rPr>
                        <a:t>Coördinator mavo-team</a:t>
                      </a:r>
                    </a:p>
                    <a:p>
                      <a:endParaRPr lang="nl-NL" sz="2400" noProof="0">
                        <a:solidFill>
                          <a:schemeClr val="bg1"/>
                        </a:solidFill>
                      </a:endParaRPr>
                    </a:p>
                    <a:p>
                      <a:endParaRPr lang="nl-NL" sz="2400" noProof="0">
                        <a:solidFill>
                          <a:schemeClr val="bg1"/>
                        </a:solidFill>
                      </a:endParaRPr>
                    </a:p>
                    <a:p>
                      <a:endParaRPr lang="nl-NL" sz="2400" noProof="0">
                        <a:solidFill>
                          <a:schemeClr val="bg1"/>
                        </a:solidFill>
                      </a:endParaRPr>
                    </a:p>
                  </a:txBody>
                  <a:tcPr marL="75255" marR="75255" marT="37627" marB="3762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F48FD7-5253-2C08-5DF3-3F7F7015D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400" b="1" dirty="0"/>
              <a:t>Vmbo-t     </a:t>
            </a:r>
            <a:r>
              <a:rPr lang="nl-NL" sz="5400" b="1" dirty="0">
                <a:sym typeface="Wingdings" panose="05000000000000000000" pitchFamily="2" charset="2"/>
              </a:rPr>
              <a:t></a:t>
            </a:r>
            <a:r>
              <a:rPr lang="nl-NL" sz="5400" b="1" dirty="0"/>
              <a:t>   Havo 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0D1B537-D70F-4CA9-C758-50636D578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Vmbo TC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E72A24-F0B5-64C5-F490-6666CD16CDD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+mj-lt"/>
              <a:buAutoNum type="arabicPeriod"/>
            </a:pPr>
            <a:r>
              <a:rPr lang="nl-NL"/>
              <a:t>Nederlands</a:t>
            </a:r>
          </a:p>
          <a:p>
            <a:pPr>
              <a:buFont typeface="+mj-lt"/>
              <a:buAutoNum type="arabicPeriod"/>
            </a:pPr>
            <a:r>
              <a:rPr lang="nl-NL"/>
              <a:t>Engels</a:t>
            </a:r>
          </a:p>
          <a:p>
            <a:pPr>
              <a:buFont typeface="+mj-lt"/>
              <a:buAutoNum type="arabicPeriod"/>
            </a:pPr>
            <a:r>
              <a:rPr lang="nl-NL"/>
              <a:t>wiskunde</a:t>
            </a:r>
          </a:p>
          <a:p>
            <a:pPr>
              <a:buFont typeface="+mj-lt"/>
              <a:buAutoNum type="arabicPeriod"/>
            </a:pPr>
            <a:r>
              <a:rPr lang="nl-NL"/>
              <a:t>nask1</a:t>
            </a:r>
          </a:p>
          <a:p>
            <a:pPr>
              <a:buFont typeface="+mj-lt"/>
              <a:buAutoNum type="arabicPeriod"/>
            </a:pPr>
            <a:r>
              <a:rPr lang="nl-NL"/>
              <a:t>kunstvak</a:t>
            </a:r>
          </a:p>
          <a:p>
            <a:pPr>
              <a:buFont typeface="+mj-lt"/>
              <a:buAutoNum type="arabicPeriod"/>
            </a:pPr>
            <a:r>
              <a:rPr lang="nl-NL"/>
              <a:t>biologie </a:t>
            </a:r>
          </a:p>
          <a:p>
            <a:pPr>
              <a:buFont typeface="+mj-lt"/>
              <a:buAutoNum type="arabicPeriod"/>
            </a:pPr>
            <a:r>
              <a:rPr lang="nl-NL"/>
              <a:t>7</a:t>
            </a:r>
            <a:r>
              <a:rPr lang="nl-NL" baseline="30000"/>
              <a:t>e</a:t>
            </a:r>
            <a:r>
              <a:rPr lang="nl-NL"/>
              <a:t> vak = vrije keuze </a:t>
            </a:r>
            <a:br>
              <a:rPr lang="nl-NL"/>
            </a:br>
            <a:r>
              <a:rPr lang="nl-NL">
                <a:solidFill>
                  <a:srgbClr val="FFC000"/>
                </a:solidFill>
              </a:rPr>
              <a:t>(vak niet ingeroosterd, tenzij je economie kiest)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C818D32-D6F7-CF10-FAF0-E2F34F6F8C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96764" y="2226626"/>
            <a:ext cx="2873239" cy="576262"/>
          </a:xfrm>
        </p:spPr>
        <p:txBody>
          <a:bodyPr/>
          <a:lstStyle/>
          <a:p>
            <a:r>
              <a:rPr lang="nl-NL"/>
              <a:t>Havo N&amp;G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26FD566-2798-ABFD-22E0-2460063155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28048" y="2799661"/>
            <a:ext cx="3672408" cy="3105703"/>
          </a:xfrm>
        </p:spPr>
        <p:txBody>
          <a:bodyPr>
            <a:normAutofit fontScale="92500" lnSpcReduction="10000"/>
          </a:bodyPr>
          <a:lstStyle/>
          <a:p>
            <a:r>
              <a:rPr lang="nl-NL"/>
              <a:t>Nederlands</a:t>
            </a:r>
          </a:p>
          <a:p>
            <a:r>
              <a:rPr lang="nl-NL"/>
              <a:t>Engels</a:t>
            </a:r>
          </a:p>
          <a:p>
            <a:r>
              <a:rPr lang="nl-NL"/>
              <a:t>wiskunde A of B</a:t>
            </a:r>
          </a:p>
          <a:p>
            <a:r>
              <a:rPr lang="nl-NL"/>
              <a:t>Natuur, Leven, Technologie</a:t>
            </a:r>
          </a:p>
          <a:p>
            <a:r>
              <a:rPr lang="nl-NL"/>
              <a:t>kunstvak</a:t>
            </a:r>
          </a:p>
          <a:p>
            <a:r>
              <a:rPr lang="nl-NL"/>
              <a:t>biologie</a:t>
            </a:r>
          </a:p>
          <a:p>
            <a:r>
              <a:rPr lang="nl-NL"/>
              <a:t>scheikunde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7075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F48FD7-5253-2C08-5DF3-3F7F7015D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400" b="1" dirty="0"/>
              <a:t>Vmbo-t     </a:t>
            </a:r>
            <a:r>
              <a:rPr lang="nl-NL" sz="5400" b="1" dirty="0">
                <a:sym typeface="Wingdings" panose="05000000000000000000" pitchFamily="2" charset="2"/>
              </a:rPr>
              <a:t></a:t>
            </a:r>
            <a:r>
              <a:rPr lang="nl-NL" sz="5400" b="1" dirty="0"/>
              <a:t>   Havo 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0D1B537-D70F-4CA9-C758-50636D578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Vmbo GR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E72A24-F0B5-64C5-F490-6666CD16CDD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+mj-lt"/>
              <a:buAutoNum type="arabicPeriod"/>
            </a:pPr>
            <a:r>
              <a:rPr lang="nl-NL"/>
              <a:t>Nederlands</a:t>
            </a:r>
          </a:p>
          <a:p>
            <a:pPr>
              <a:buFont typeface="+mj-lt"/>
              <a:buAutoNum type="arabicPeriod"/>
            </a:pPr>
            <a:r>
              <a:rPr lang="nl-NL"/>
              <a:t>Engels</a:t>
            </a:r>
          </a:p>
          <a:p>
            <a:pPr>
              <a:buFont typeface="+mj-lt"/>
              <a:buAutoNum type="arabicPeriod"/>
            </a:pPr>
            <a:r>
              <a:rPr lang="nl-NL"/>
              <a:t>wiskunde</a:t>
            </a:r>
          </a:p>
          <a:p>
            <a:pPr>
              <a:buFont typeface="+mj-lt"/>
              <a:buAutoNum type="arabicPeriod"/>
            </a:pPr>
            <a:r>
              <a:rPr lang="nl-NL"/>
              <a:t>biologie</a:t>
            </a:r>
          </a:p>
          <a:p>
            <a:pPr>
              <a:buFont typeface="+mj-lt"/>
              <a:buAutoNum type="arabicPeriod"/>
            </a:pPr>
            <a:r>
              <a:rPr lang="nl-NL"/>
              <a:t>kunstvak</a:t>
            </a:r>
          </a:p>
          <a:p>
            <a:pPr>
              <a:buFont typeface="+mj-lt"/>
              <a:buAutoNum type="arabicPeriod"/>
            </a:pPr>
            <a:r>
              <a:rPr lang="nl-NL"/>
              <a:t>nask1 </a:t>
            </a:r>
          </a:p>
          <a:p>
            <a:pPr>
              <a:buFont typeface="+mj-lt"/>
              <a:buAutoNum type="arabicPeriod"/>
            </a:pPr>
            <a:r>
              <a:rPr lang="nl-NL"/>
              <a:t>7</a:t>
            </a:r>
            <a:r>
              <a:rPr lang="nl-NL" baseline="30000"/>
              <a:t>e</a:t>
            </a:r>
            <a:r>
              <a:rPr lang="nl-NL"/>
              <a:t> vak = vrije keuze </a:t>
            </a:r>
          </a:p>
          <a:p>
            <a:pPr marL="0" indent="0">
              <a:buNone/>
            </a:pPr>
            <a:r>
              <a:rPr lang="nl-NL">
                <a:solidFill>
                  <a:srgbClr val="FFC000"/>
                </a:solidFill>
              </a:rPr>
              <a:t>(vak niet ingeroosterd, tenzij je economie kiest)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C818D32-D6F7-CF10-FAF0-E2F34F6F8C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96764" y="2226626"/>
            <a:ext cx="2873239" cy="576262"/>
          </a:xfrm>
        </p:spPr>
        <p:txBody>
          <a:bodyPr/>
          <a:lstStyle/>
          <a:p>
            <a:r>
              <a:rPr lang="nl-NL"/>
              <a:t>Havo N&amp;G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26FD566-2798-ABFD-22E0-2460063155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28048" y="2799661"/>
            <a:ext cx="3672408" cy="3105703"/>
          </a:xfrm>
        </p:spPr>
        <p:txBody>
          <a:bodyPr>
            <a:normAutofit fontScale="92500" lnSpcReduction="20000"/>
          </a:bodyPr>
          <a:lstStyle/>
          <a:p>
            <a:r>
              <a:rPr lang="nl-NL"/>
              <a:t>Nederlands</a:t>
            </a:r>
          </a:p>
          <a:p>
            <a:r>
              <a:rPr lang="nl-NL"/>
              <a:t>Engels</a:t>
            </a:r>
          </a:p>
          <a:p>
            <a:r>
              <a:rPr lang="nl-NL"/>
              <a:t>wiskunde A of B</a:t>
            </a:r>
          </a:p>
          <a:p>
            <a:r>
              <a:rPr lang="nl-NL"/>
              <a:t>biologie</a:t>
            </a:r>
          </a:p>
          <a:p>
            <a:r>
              <a:rPr lang="nl-NL"/>
              <a:t>kunstvak</a:t>
            </a:r>
          </a:p>
          <a:p>
            <a:r>
              <a:rPr lang="nl-NL"/>
              <a:t>Natuur, Leven, Technologie</a:t>
            </a:r>
          </a:p>
          <a:p>
            <a:r>
              <a:rPr lang="nl-NL"/>
              <a:t>scheikunde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13261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F48FD7-5253-2C08-5DF3-3F7F7015D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400" b="1" dirty="0"/>
              <a:t>Vmbo-t     </a:t>
            </a:r>
            <a:r>
              <a:rPr lang="nl-NL" sz="5400" b="1" dirty="0">
                <a:sym typeface="Wingdings" panose="05000000000000000000" pitchFamily="2" charset="2"/>
              </a:rPr>
              <a:t></a:t>
            </a:r>
            <a:r>
              <a:rPr lang="nl-NL" sz="5400" b="1" dirty="0"/>
              <a:t>   Havo E&amp;M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0D1B537-D70F-4CA9-C758-50636D578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Vmbo EC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E72A24-F0B5-64C5-F490-6666CD16CDD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buFont typeface="+mj-lt"/>
              <a:buAutoNum type="arabicPeriod"/>
            </a:pPr>
            <a:r>
              <a:rPr lang="nl-NL"/>
              <a:t>Nederlands</a:t>
            </a:r>
          </a:p>
          <a:p>
            <a:pPr>
              <a:buFont typeface="+mj-lt"/>
              <a:buAutoNum type="arabicPeriod"/>
            </a:pPr>
            <a:r>
              <a:rPr lang="nl-NL"/>
              <a:t>Engels</a:t>
            </a:r>
          </a:p>
          <a:p>
            <a:pPr>
              <a:buFont typeface="+mj-lt"/>
              <a:buAutoNum type="arabicPeriod"/>
            </a:pPr>
            <a:r>
              <a:rPr lang="nl-NL"/>
              <a:t>economie</a:t>
            </a:r>
          </a:p>
          <a:p>
            <a:pPr>
              <a:buFont typeface="+mj-lt"/>
              <a:buAutoNum type="arabicPeriod"/>
            </a:pPr>
            <a:r>
              <a:rPr lang="nl-NL"/>
              <a:t>kunstvak</a:t>
            </a:r>
          </a:p>
          <a:p>
            <a:pPr>
              <a:buFont typeface="+mj-lt"/>
              <a:buAutoNum type="arabicPeriod"/>
            </a:pPr>
            <a:r>
              <a:rPr lang="nl-NL"/>
              <a:t>wiskunde</a:t>
            </a:r>
          </a:p>
          <a:p>
            <a:pPr>
              <a:buFont typeface="+mj-lt"/>
              <a:buAutoNum type="arabicPeriod"/>
            </a:pPr>
            <a:r>
              <a:rPr lang="nl-NL"/>
              <a:t>geschiedenis of maatschappijkunde</a:t>
            </a:r>
            <a:endParaRPr lang="nl-NL" i="1">
              <a:solidFill>
                <a:schemeClr val="bg1">
                  <a:lumMod val="65000"/>
                </a:schemeClr>
              </a:solidFill>
            </a:endParaRPr>
          </a:p>
          <a:p>
            <a:pPr>
              <a:buFont typeface="+mj-lt"/>
              <a:buAutoNum type="arabicPeriod"/>
            </a:pPr>
            <a:r>
              <a:rPr lang="nl-NL"/>
              <a:t>7</a:t>
            </a:r>
            <a:r>
              <a:rPr lang="nl-NL" baseline="30000"/>
              <a:t>e</a:t>
            </a:r>
            <a:r>
              <a:rPr lang="nl-NL"/>
              <a:t> vak = maatschappijkunde of geschiedenis </a:t>
            </a:r>
            <a:r>
              <a:rPr lang="nl-NL">
                <a:solidFill>
                  <a:srgbClr val="FFC000"/>
                </a:solidFill>
              </a:rPr>
              <a:t>(wordt ingeroosterd)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C818D32-D6F7-CF10-FAF0-E2F34F6F8C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96764" y="2226626"/>
            <a:ext cx="2873239" cy="576262"/>
          </a:xfrm>
        </p:spPr>
        <p:txBody>
          <a:bodyPr/>
          <a:lstStyle/>
          <a:p>
            <a:r>
              <a:rPr lang="nl-NL"/>
              <a:t>Havo E&amp;M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26FD566-2798-ABFD-22E0-2460063155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28048" y="2799661"/>
            <a:ext cx="3672408" cy="3105703"/>
          </a:xfrm>
        </p:spPr>
        <p:txBody>
          <a:bodyPr>
            <a:normAutofit fontScale="92500"/>
          </a:bodyPr>
          <a:lstStyle/>
          <a:p>
            <a:r>
              <a:rPr lang="nl-NL"/>
              <a:t>Nederlands</a:t>
            </a:r>
          </a:p>
          <a:p>
            <a:r>
              <a:rPr lang="nl-NL"/>
              <a:t>Engels</a:t>
            </a:r>
          </a:p>
          <a:p>
            <a:r>
              <a:rPr lang="nl-NL"/>
              <a:t>economie</a:t>
            </a:r>
          </a:p>
          <a:p>
            <a:r>
              <a:rPr lang="nl-NL"/>
              <a:t>kunstvak</a:t>
            </a:r>
          </a:p>
          <a:p>
            <a:r>
              <a:rPr lang="nl-NL"/>
              <a:t>wiskunde A of B</a:t>
            </a:r>
          </a:p>
          <a:p>
            <a:r>
              <a:rPr lang="nl-NL"/>
              <a:t>geschiedenis</a:t>
            </a:r>
          </a:p>
          <a:p>
            <a:r>
              <a:rPr lang="nl-NL"/>
              <a:t>maatschappijwetenschappen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38983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F48FD7-5253-2C08-5DF3-3F7F7015D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400" b="1" dirty="0"/>
              <a:t>Vmbo-t     </a:t>
            </a:r>
            <a:r>
              <a:rPr lang="nl-NL" sz="5400" b="1" dirty="0">
                <a:sym typeface="Wingdings" panose="05000000000000000000" pitchFamily="2" charset="2"/>
              </a:rPr>
              <a:t></a:t>
            </a:r>
            <a:r>
              <a:rPr lang="nl-NL" sz="5400" b="1" dirty="0"/>
              <a:t>   Havo C&amp;M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0D1B537-D70F-4CA9-C758-50636D578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Vmbo EC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E72A24-F0B5-64C5-F490-6666CD16CDD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+mj-lt"/>
              <a:buAutoNum type="arabicPeriod"/>
            </a:pPr>
            <a:r>
              <a:rPr lang="nl-NL"/>
              <a:t>Nederlands</a:t>
            </a:r>
          </a:p>
          <a:p>
            <a:pPr>
              <a:buFont typeface="+mj-lt"/>
              <a:buAutoNum type="arabicPeriod"/>
            </a:pPr>
            <a:r>
              <a:rPr lang="nl-NL"/>
              <a:t>Engels</a:t>
            </a:r>
          </a:p>
          <a:p>
            <a:pPr>
              <a:buFont typeface="+mj-lt"/>
              <a:buAutoNum type="arabicPeriod"/>
            </a:pPr>
            <a:r>
              <a:rPr lang="nl-NL"/>
              <a:t>economie</a:t>
            </a:r>
          </a:p>
          <a:p>
            <a:pPr>
              <a:buFont typeface="+mj-lt"/>
              <a:buAutoNum type="arabicPeriod"/>
            </a:pPr>
            <a:r>
              <a:rPr lang="nl-NL"/>
              <a:t>kunstvak</a:t>
            </a:r>
          </a:p>
          <a:p>
            <a:pPr>
              <a:buFont typeface="+mj-lt"/>
              <a:buAutoNum type="arabicPeriod"/>
            </a:pPr>
            <a:r>
              <a:rPr lang="nl-NL"/>
              <a:t>Frans/Duits</a:t>
            </a:r>
          </a:p>
          <a:p>
            <a:pPr>
              <a:buFont typeface="+mj-lt"/>
              <a:buAutoNum type="arabicPeriod"/>
            </a:pPr>
            <a:r>
              <a:rPr lang="nl-NL"/>
              <a:t>geschiedenis of maatschappijkunde</a:t>
            </a:r>
            <a:endParaRPr lang="nl-NL" i="1">
              <a:solidFill>
                <a:schemeClr val="bg1">
                  <a:lumMod val="65000"/>
                </a:schemeClr>
              </a:solidFill>
            </a:endParaRPr>
          </a:p>
          <a:p>
            <a:pPr>
              <a:buFont typeface="+mj-lt"/>
              <a:buAutoNum type="arabicPeriod"/>
            </a:pPr>
            <a:r>
              <a:rPr lang="nl-NL"/>
              <a:t>7</a:t>
            </a:r>
            <a:r>
              <a:rPr lang="nl-NL" baseline="30000"/>
              <a:t>e</a:t>
            </a:r>
            <a:r>
              <a:rPr lang="nl-NL"/>
              <a:t> vak = maatschappijkunde of geschiedenis </a:t>
            </a:r>
            <a:r>
              <a:rPr lang="nl-NL">
                <a:solidFill>
                  <a:srgbClr val="FFC000"/>
                </a:solidFill>
              </a:rPr>
              <a:t>(wordt ingeroosterd)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C818D32-D6F7-CF10-FAF0-E2F34F6F8C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96764" y="2226626"/>
            <a:ext cx="2873239" cy="576262"/>
          </a:xfrm>
        </p:spPr>
        <p:txBody>
          <a:bodyPr/>
          <a:lstStyle/>
          <a:p>
            <a:r>
              <a:rPr lang="nl-NL"/>
              <a:t>Havo C&amp;M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26FD566-2798-ABFD-22E0-2460063155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28048" y="2799661"/>
            <a:ext cx="3672408" cy="3448739"/>
          </a:xfrm>
        </p:spPr>
        <p:txBody>
          <a:bodyPr>
            <a:normAutofit fontScale="92500" lnSpcReduction="20000"/>
          </a:bodyPr>
          <a:lstStyle/>
          <a:p>
            <a:r>
              <a:rPr lang="nl-NL"/>
              <a:t>Nederlands</a:t>
            </a:r>
          </a:p>
          <a:p>
            <a:r>
              <a:rPr lang="nl-NL"/>
              <a:t>Engels</a:t>
            </a:r>
          </a:p>
          <a:p>
            <a:r>
              <a:rPr lang="nl-NL"/>
              <a:t>economie of 2</a:t>
            </a:r>
            <a:r>
              <a:rPr lang="nl-NL" baseline="30000"/>
              <a:t>e</a:t>
            </a:r>
            <a:r>
              <a:rPr lang="nl-NL"/>
              <a:t> kunstvak</a:t>
            </a:r>
            <a:r>
              <a:rPr lang="nl-NL" b="1"/>
              <a:t>*</a:t>
            </a:r>
          </a:p>
          <a:p>
            <a:r>
              <a:rPr lang="nl-NL"/>
              <a:t>kunstvak</a:t>
            </a:r>
          </a:p>
          <a:p>
            <a:r>
              <a:rPr lang="nl-NL"/>
              <a:t>Frans/Duits</a:t>
            </a:r>
          </a:p>
          <a:p>
            <a:r>
              <a:rPr lang="nl-NL"/>
              <a:t>geschiedenis</a:t>
            </a:r>
          </a:p>
          <a:p>
            <a:r>
              <a:rPr lang="nl-NL"/>
              <a:t>Maatschappijwetenschappen</a:t>
            </a:r>
          </a:p>
          <a:p>
            <a:r>
              <a:rPr lang="nl-NL" sz="1500"/>
              <a:t>* toestemming kunstsectie nodig, één van beide </a:t>
            </a:r>
            <a:r>
              <a:rPr lang="nl-NL" sz="1500" err="1"/>
              <a:t>kunstvakkken</a:t>
            </a:r>
            <a:r>
              <a:rPr lang="nl-NL" sz="1500"/>
              <a:t> moet beeldend zijn en het andere een </a:t>
            </a:r>
            <a:r>
              <a:rPr lang="nl-NL" sz="1500" err="1"/>
              <a:t>podiumvak</a:t>
            </a:r>
            <a:r>
              <a:rPr lang="nl-NL" sz="1500"/>
              <a:t>.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33467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58BFC7-8B8C-0630-1A94-8845C539C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400" b="1" dirty="0"/>
              <a:t>Vmbo-t   -&gt; Havo C&amp;M</a:t>
            </a:r>
            <a:endParaRPr lang="nl-NL" sz="5400" b="1" dirty="0">
              <a:solidFill>
                <a:srgbClr val="000000"/>
              </a:solidFill>
            </a:endParaRPr>
          </a:p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C3B794-592F-8368-1941-D0E5A19902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Vmbo ZW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80DE18A-D2B3-331C-A5E8-622E8D152FA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502920" indent="-457200">
              <a:buAutoNum type="arabicPeriod"/>
            </a:pPr>
            <a:r>
              <a:rPr lang="nl-NL" sz="2100"/>
              <a:t>Nederlands</a:t>
            </a:r>
            <a:endParaRPr lang="en-US" sz="2100">
              <a:solidFill>
                <a:srgbClr val="000000"/>
              </a:solidFill>
            </a:endParaRPr>
          </a:p>
          <a:p>
            <a:pPr>
              <a:buAutoNum type="arabicPeriod"/>
            </a:pPr>
            <a:r>
              <a:rPr lang="nl-NL" sz="2100"/>
              <a:t>Engels</a:t>
            </a:r>
          </a:p>
          <a:p>
            <a:pPr>
              <a:buAutoNum type="arabicPeriod"/>
            </a:pPr>
            <a:r>
              <a:rPr lang="nl-NL" sz="2100"/>
              <a:t>Kunstvak </a:t>
            </a:r>
          </a:p>
          <a:p>
            <a:pPr>
              <a:buAutoNum type="arabicPeriod"/>
            </a:pPr>
            <a:r>
              <a:rPr lang="nl-NL" sz="2100"/>
              <a:t>Biologie</a:t>
            </a:r>
          </a:p>
          <a:p>
            <a:pPr>
              <a:buAutoNum type="arabicPeriod"/>
            </a:pPr>
            <a:r>
              <a:rPr lang="nl-NL" sz="2100"/>
              <a:t>Geschiedenis</a:t>
            </a:r>
          </a:p>
          <a:p>
            <a:pPr>
              <a:buAutoNum type="arabicPeriod"/>
            </a:pPr>
            <a:r>
              <a:rPr lang="nl-NL" sz="2100"/>
              <a:t>Maatschappijkunde</a:t>
            </a:r>
          </a:p>
          <a:p>
            <a:pPr marL="388620" indent="-342900">
              <a:buAutoNum type="arabicPeriod"/>
            </a:pPr>
            <a:r>
              <a:rPr lang="nl-NL"/>
              <a:t>7</a:t>
            </a:r>
            <a:r>
              <a:rPr lang="nl-NL" sz="1400" baseline="30000"/>
              <a:t>e</a:t>
            </a:r>
            <a:r>
              <a:rPr lang="nl-NL"/>
              <a:t> vak = </a:t>
            </a:r>
            <a:r>
              <a:rPr lang="nl-NL" sz="1900"/>
              <a:t>Frans/Duits</a:t>
            </a:r>
            <a:r>
              <a:rPr lang="nl-NL" sz="1900">
                <a:solidFill>
                  <a:srgbClr val="A6B727"/>
                </a:solidFill>
              </a:rPr>
              <a:t> </a:t>
            </a:r>
            <a:r>
              <a:rPr lang="nl-NL">
                <a:solidFill>
                  <a:srgbClr val="FFC000"/>
                </a:solidFill>
              </a:rPr>
              <a:t>(wordt niet ingeroosterd)</a:t>
            </a:r>
            <a:endParaRPr lang="en-US">
              <a:solidFill>
                <a:srgbClr val="000000"/>
              </a:solidFill>
            </a:endParaRPr>
          </a:p>
          <a:p>
            <a:pPr>
              <a:buAutoNum type="arabicPeriod"/>
            </a:pPr>
            <a:endParaRPr lang="nl-NL" sz="2100"/>
          </a:p>
          <a:p>
            <a:pPr>
              <a:buAutoNum type="arabicPeriod"/>
            </a:pPr>
            <a:endParaRPr lang="nl-NL" sz="210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7360235-6BF5-E7D0-F2EC-3212561A7F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NL"/>
              <a:t>Havo C&amp;M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DA15104-BD49-3BFA-B5D8-9C2D16CC08D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nl-NL" sz="2000"/>
              <a:t>Nederlands</a:t>
            </a:r>
            <a:endParaRPr lang="en-US" sz="2000">
              <a:solidFill>
                <a:srgbClr val="000000"/>
              </a:solidFill>
            </a:endParaRPr>
          </a:p>
          <a:p>
            <a:r>
              <a:rPr lang="nl-NL" sz="2000"/>
              <a:t>Engels</a:t>
            </a:r>
            <a:endParaRPr lang="en-US" sz="2000">
              <a:solidFill>
                <a:srgbClr val="000000"/>
              </a:solidFill>
            </a:endParaRPr>
          </a:p>
          <a:p>
            <a:r>
              <a:rPr lang="nl-NL" sz="2000"/>
              <a:t>2</a:t>
            </a:r>
            <a:r>
              <a:rPr lang="nl-NL" sz="1300" baseline="30000"/>
              <a:t>e</a:t>
            </a:r>
            <a:r>
              <a:rPr lang="nl-NL" sz="2000"/>
              <a:t> kunstvak</a:t>
            </a:r>
            <a:r>
              <a:rPr lang="nl-NL" sz="2000" b="1"/>
              <a:t>*</a:t>
            </a:r>
            <a:endParaRPr lang="en-US" sz="2000">
              <a:solidFill>
                <a:srgbClr val="000000"/>
              </a:solidFill>
            </a:endParaRPr>
          </a:p>
          <a:p>
            <a:r>
              <a:rPr lang="nl-NL" sz="2000"/>
              <a:t>Kunstvak </a:t>
            </a:r>
            <a:endParaRPr lang="en-US" sz="2000">
              <a:solidFill>
                <a:srgbClr val="000000"/>
              </a:solidFill>
            </a:endParaRPr>
          </a:p>
          <a:p>
            <a:r>
              <a:rPr lang="nl-NL" sz="2000"/>
              <a:t>Frans/Duits</a:t>
            </a:r>
            <a:endParaRPr lang="en-US" sz="2000">
              <a:solidFill>
                <a:srgbClr val="000000"/>
              </a:solidFill>
            </a:endParaRPr>
          </a:p>
          <a:p>
            <a:r>
              <a:rPr lang="nl-NL" sz="2000"/>
              <a:t>Geschiedenis </a:t>
            </a:r>
            <a:endParaRPr lang="en-US" sz="2000">
              <a:solidFill>
                <a:srgbClr val="000000"/>
              </a:solidFill>
            </a:endParaRPr>
          </a:p>
          <a:p>
            <a:r>
              <a:rPr lang="nl-NL" sz="2000"/>
              <a:t>Maatschappijwetenschappen</a:t>
            </a:r>
            <a:endParaRPr lang="en-US" sz="2000">
              <a:solidFill>
                <a:srgbClr val="000000"/>
              </a:solidFill>
            </a:endParaRPr>
          </a:p>
          <a:p>
            <a:r>
              <a:rPr lang="nl-NL" sz="1400"/>
              <a:t>* toestemming kunstsectie nodig, één van beide kunstvakkken moet beeldend zijn en het andere een podiumvak.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33127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49AAB5-AD8D-46F9-AB92-6745DA47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146" y="620642"/>
            <a:ext cx="3795073" cy="5606143"/>
          </a:xfrm>
        </p:spPr>
        <p:txBody>
          <a:bodyPr>
            <a:normAutofit/>
          </a:bodyPr>
          <a:lstStyle/>
          <a:p>
            <a:r>
              <a:rPr lang="nl-NL" b="1" dirty="0"/>
              <a:t>      </a:t>
            </a:r>
            <a:r>
              <a:rPr lang="nl-NL" sz="5400" b="1" dirty="0"/>
              <a:t>Keuzevak.nl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9AAB4990-828B-D9B2-E4D8-8ACE2C1442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077735"/>
              </p:ext>
            </p:extLst>
          </p:nvPr>
        </p:nvGraphicFramePr>
        <p:xfrm>
          <a:off x="4545013" y="1199858"/>
          <a:ext cx="6451943" cy="4467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0140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080" y="282392"/>
            <a:ext cx="5006383" cy="6250458"/>
          </a:xfrm>
          <a:prstGeom prst="rect">
            <a:avLst/>
          </a:prstGeom>
        </p:spPr>
      </p:pic>
      <p:sp>
        <p:nvSpPr>
          <p:cNvPr id="11" name="Tekstvak 10"/>
          <p:cNvSpPr txBox="1"/>
          <p:nvPr/>
        </p:nvSpPr>
        <p:spPr>
          <a:xfrm>
            <a:off x="1759794" y="4172758"/>
            <a:ext cx="4339510" cy="120032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sz="2400"/>
              <a:t>School-e-mailadres van de leerling en wachtwoord van school</a:t>
            </a:r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4B5D6F47-E0DA-ADDC-CD8F-C1BB71852E45}"/>
              </a:ext>
            </a:extLst>
          </p:cNvPr>
          <p:cNvSpPr/>
          <p:nvPr/>
        </p:nvSpPr>
        <p:spPr>
          <a:xfrm>
            <a:off x="7508499" y="77478"/>
            <a:ext cx="2395126" cy="7200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541D61C7-D0BD-FF48-C698-A8B88D82E58B}"/>
              </a:ext>
            </a:extLst>
          </p:cNvPr>
          <p:cNvCxnSpPr>
            <a:cxnSpLocks/>
          </p:cNvCxnSpPr>
          <p:nvPr/>
        </p:nvCxnSpPr>
        <p:spPr>
          <a:xfrm>
            <a:off x="6126209" y="4327568"/>
            <a:ext cx="469445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Ovaal 6">
            <a:extLst>
              <a:ext uri="{FF2B5EF4-FFF2-40B4-BE49-F238E27FC236}">
                <a16:creationId xmlns:a16="http://schemas.microsoft.com/office/drawing/2014/main" id="{05FABD10-59ED-5357-B830-79A5A978D11D}"/>
              </a:ext>
            </a:extLst>
          </p:cNvPr>
          <p:cNvSpPr/>
          <p:nvPr/>
        </p:nvSpPr>
        <p:spPr>
          <a:xfrm>
            <a:off x="6719319" y="3857989"/>
            <a:ext cx="3184305" cy="7951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2AB8A7BB-DA91-A9F9-07F4-27C7B37BF141}"/>
              </a:ext>
            </a:extLst>
          </p:cNvPr>
          <p:cNvSpPr txBox="1"/>
          <p:nvPr/>
        </p:nvSpPr>
        <p:spPr>
          <a:xfrm>
            <a:off x="1631504" y="797558"/>
            <a:ext cx="4464496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7200" b="1" dirty="0">
                <a:solidFill>
                  <a:schemeClr val="accent1">
                    <a:lumMod val="75000"/>
                  </a:schemeClr>
                </a:solidFill>
              </a:rPr>
              <a:t>Keuzevak</a:t>
            </a:r>
          </a:p>
        </p:txBody>
      </p:sp>
      <p:sp>
        <p:nvSpPr>
          <p:cNvPr id="15" name="Ovaal 14">
            <a:extLst>
              <a:ext uri="{FF2B5EF4-FFF2-40B4-BE49-F238E27FC236}">
                <a16:creationId xmlns:a16="http://schemas.microsoft.com/office/drawing/2014/main" id="{1EDBB60B-ABCB-BB55-3A2C-2F1F210379DD}"/>
              </a:ext>
            </a:extLst>
          </p:cNvPr>
          <p:cNvSpPr/>
          <p:nvPr/>
        </p:nvSpPr>
        <p:spPr>
          <a:xfrm>
            <a:off x="8121708" y="4412882"/>
            <a:ext cx="2395126" cy="7200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124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7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1010480" y="1243300"/>
            <a:ext cx="5084178" cy="52502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182880" defTabSz="914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In de mailbox van het school-</a:t>
            </a:r>
            <a:r>
              <a:rPr lang="en-US" sz="2400" err="1">
                <a:solidFill>
                  <a:schemeClr val="accent1"/>
                </a:solidFill>
              </a:rPr>
              <a:t>mailadres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err="1">
                <a:solidFill>
                  <a:schemeClr val="accent1"/>
                </a:solidFill>
              </a:rPr>
              <a:t>ontvang</a:t>
            </a:r>
            <a:r>
              <a:rPr lang="en-US" sz="2400" dirty="0">
                <a:solidFill>
                  <a:schemeClr val="accent1"/>
                </a:solidFill>
              </a:rPr>
              <a:t> je </a:t>
            </a:r>
            <a:r>
              <a:rPr lang="en-US" sz="2400" err="1">
                <a:solidFill>
                  <a:schemeClr val="accent1"/>
                </a:solidFill>
              </a:rPr>
              <a:t>een</a:t>
            </a:r>
            <a:r>
              <a:rPr lang="en-US" sz="2400" dirty="0">
                <a:solidFill>
                  <a:schemeClr val="accent1"/>
                </a:solidFill>
              </a:rPr>
              <a:t> link om het </a:t>
            </a:r>
            <a:r>
              <a:rPr lang="en-US" sz="2400" err="1">
                <a:solidFill>
                  <a:schemeClr val="accent1"/>
                </a:solidFill>
              </a:rPr>
              <a:t>wachtwoord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err="1">
                <a:solidFill>
                  <a:schemeClr val="accent1"/>
                </a:solidFill>
              </a:rPr>
              <a:t>aan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err="1">
                <a:solidFill>
                  <a:schemeClr val="accent1"/>
                </a:solidFill>
              </a:rPr>
              <a:t>te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err="1">
                <a:solidFill>
                  <a:schemeClr val="accent1"/>
                </a:solidFill>
              </a:rPr>
              <a:t>maken</a:t>
            </a:r>
            <a:r>
              <a:rPr lang="en-US" sz="2400" dirty="0">
                <a:solidFill>
                  <a:schemeClr val="accent1"/>
                </a:solidFill>
              </a:rPr>
              <a:t>.</a:t>
            </a:r>
          </a:p>
          <a:p>
            <a:pPr marL="342900" indent="-182880" defTabSz="914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(Let op: </a:t>
            </a:r>
            <a:r>
              <a:rPr lang="en-US" sz="2400" err="1">
                <a:solidFill>
                  <a:schemeClr val="accent1"/>
                </a:solidFill>
              </a:rPr>
              <a:t>soms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err="1">
                <a:solidFill>
                  <a:schemeClr val="accent1"/>
                </a:solidFill>
              </a:rPr>
              <a:t>komt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err="1">
                <a:solidFill>
                  <a:schemeClr val="accent1"/>
                </a:solidFill>
              </a:rPr>
              <a:t>deze</a:t>
            </a:r>
            <a:r>
              <a:rPr lang="en-US" sz="2400" dirty="0">
                <a:solidFill>
                  <a:schemeClr val="accent1"/>
                </a:solidFill>
              </a:rPr>
              <a:t> link in de spam </a:t>
            </a:r>
            <a:r>
              <a:rPr lang="en-US" sz="2400" err="1">
                <a:solidFill>
                  <a:schemeClr val="accent1"/>
                </a:solidFill>
              </a:rPr>
              <a:t>terecht</a:t>
            </a:r>
            <a:r>
              <a:rPr lang="en-US" sz="2400" dirty="0">
                <a:solidFill>
                  <a:schemeClr val="accent1"/>
                </a:solidFill>
              </a:rPr>
              <a:t>)</a:t>
            </a:r>
          </a:p>
          <a:p>
            <a:pPr marL="160020" indent="-182880" defTabSz="914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endParaRPr lang="en-US" sz="2400" dirty="0">
              <a:solidFill>
                <a:schemeClr val="accent1"/>
              </a:solidFill>
            </a:endParaRPr>
          </a:p>
          <a:p>
            <a:pPr marL="342900" indent="-182880" defTabSz="914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Nadat via </a:t>
            </a:r>
            <a:r>
              <a:rPr lang="en-US" sz="2400" err="1">
                <a:solidFill>
                  <a:schemeClr val="accent1"/>
                </a:solidFill>
              </a:rPr>
              <a:t>deze</a:t>
            </a:r>
            <a:r>
              <a:rPr lang="en-US" sz="2400" dirty="0">
                <a:solidFill>
                  <a:schemeClr val="accent1"/>
                </a:solidFill>
              </a:rPr>
              <a:t> link </a:t>
            </a:r>
            <a:r>
              <a:rPr lang="en-US" sz="2400" err="1">
                <a:solidFill>
                  <a:schemeClr val="accent1"/>
                </a:solidFill>
              </a:rPr>
              <a:t>een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err="1">
                <a:solidFill>
                  <a:schemeClr val="accent1"/>
                </a:solidFill>
              </a:rPr>
              <a:t>wachtwoord</a:t>
            </a:r>
            <a:r>
              <a:rPr lang="en-US" sz="2400" dirty="0">
                <a:solidFill>
                  <a:schemeClr val="accent1"/>
                </a:solidFill>
              </a:rPr>
              <a:t> is </a:t>
            </a:r>
            <a:r>
              <a:rPr lang="en-US" sz="2400" err="1">
                <a:solidFill>
                  <a:schemeClr val="accent1"/>
                </a:solidFill>
              </a:rPr>
              <a:t>aangemaakt</a:t>
            </a:r>
            <a:r>
              <a:rPr lang="en-US" sz="2400" dirty="0">
                <a:solidFill>
                  <a:schemeClr val="accent1"/>
                </a:solidFill>
              </a:rPr>
              <a:t>, </a:t>
            </a:r>
            <a:r>
              <a:rPr lang="en-US" sz="2400" err="1">
                <a:solidFill>
                  <a:schemeClr val="accent1"/>
                </a:solidFill>
              </a:rPr>
              <a:t>kun</a:t>
            </a:r>
            <a:r>
              <a:rPr lang="en-US" sz="2400" dirty="0">
                <a:solidFill>
                  <a:schemeClr val="accent1"/>
                </a:solidFill>
              </a:rPr>
              <a:t> je </a:t>
            </a:r>
            <a:r>
              <a:rPr lang="en-US" sz="2400" err="1">
                <a:solidFill>
                  <a:schemeClr val="accent1"/>
                </a:solidFill>
              </a:rPr>
              <a:t>inloggen</a:t>
            </a:r>
            <a:r>
              <a:rPr lang="en-US" sz="2400" dirty="0">
                <a:solidFill>
                  <a:schemeClr val="accent1"/>
                </a:solidFill>
              </a:rPr>
              <a:t>.</a:t>
            </a:r>
          </a:p>
        </p:txBody>
      </p:sp>
      <p:pic>
        <p:nvPicPr>
          <p:cNvPr id="2" name="Picture 1" descr="World Patent Marketing Success Group Releases The Smart Mailbox, A New ...">
            <a:extLst>
              <a:ext uri="{FF2B5EF4-FFF2-40B4-BE49-F238E27FC236}">
                <a16:creationId xmlns:a16="http://schemas.microsoft.com/office/drawing/2014/main" id="{1656EC83-B800-4630-DECF-FC5BB5CAF1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5234"/>
          <a:stretch>
            <a:fillRect/>
          </a:stretch>
        </p:blipFill>
        <p:spPr>
          <a:xfrm>
            <a:off x="6636743" y="1238487"/>
            <a:ext cx="4741120" cy="449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1404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00" y="1628801"/>
            <a:ext cx="8136000" cy="4701143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51C7AD0-76F5-EFC4-616C-5F05179B49F1}"/>
              </a:ext>
            </a:extLst>
          </p:cNvPr>
          <p:cNvSpPr txBox="1"/>
          <p:nvPr/>
        </p:nvSpPr>
        <p:spPr>
          <a:xfrm>
            <a:off x="3791744" y="548681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>
                <a:solidFill>
                  <a:schemeClr val="accent1">
                    <a:lumMod val="75000"/>
                  </a:schemeClr>
                </a:solidFill>
              </a:rPr>
              <a:t>Kies hier voor 4M</a:t>
            </a:r>
          </a:p>
        </p:txBody>
      </p:sp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2DF5F495-06BC-CB1F-6272-AAEDFAC90A9E}"/>
              </a:ext>
            </a:extLst>
          </p:cNvPr>
          <p:cNvCxnSpPr>
            <a:cxnSpLocks/>
          </p:cNvCxnSpPr>
          <p:nvPr/>
        </p:nvCxnSpPr>
        <p:spPr>
          <a:xfrm flipH="1">
            <a:off x="2711624" y="1547357"/>
            <a:ext cx="2448272" cy="244827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0596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939" y="495877"/>
            <a:ext cx="10836121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04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E3DC42C2-6B58-404C-B339-2C72808A5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1783" y="609600"/>
            <a:ext cx="6693061" cy="1356360"/>
          </a:xfrm>
        </p:spPr>
        <p:txBody>
          <a:bodyPr>
            <a:normAutofit/>
          </a:bodyPr>
          <a:lstStyle/>
          <a:p>
            <a:r>
              <a:rPr lang="nl-NL" b="1">
                <a:solidFill>
                  <a:srgbClr val="FFFFFF"/>
                </a:solidFill>
              </a:rPr>
              <a:t>Programma C3, C4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566C588-D8D6-DEDF-225E-6F81FCCEBB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0" r="5566" b="1"/>
          <a:stretch/>
        </p:blipFill>
        <p:spPr bwMode="auto">
          <a:xfrm>
            <a:off x="232861" y="243840"/>
            <a:ext cx="3646837" cy="637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1783" y="2057400"/>
            <a:ext cx="6693061" cy="4038600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>
              <a:buClr>
                <a:srgbClr val="F9A716"/>
              </a:buClr>
              <a:buNone/>
            </a:pPr>
            <a:r>
              <a:rPr lang="nl-NL" sz="11200" b="1">
                <a:solidFill>
                  <a:srgbClr val="FFFFFF"/>
                </a:solidFill>
              </a:rPr>
              <a:t>18.25 uur – 18.30 uur</a:t>
            </a:r>
            <a:endParaRPr lang="nl-NL" sz="11200">
              <a:solidFill>
                <a:srgbClr val="FFFFFF"/>
              </a:solidFill>
            </a:endParaRPr>
          </a:p>
          <a:p>
            <a:pPr>
              <a:buClr>
                <a:srgbClr val="F9A716"/>
              </a:buClr>
            </a:pPr>
            <a:r>
              <a:rPr lang="nl-NL" sz="11200">
                <a:solidFill>
                  <a:srgbClr val="FFFFFF"/>
                </a:solidFill>
              </a:rPr>
              <a:t>Inchecken</a:t>
            </a:r>
          </a:p>
          <a:p>
            <a:pPr>
              <a:buClr>
                <a:srgbClr val="F9A716"/>
              </a:buClr>
            </a:pPr>
            <a:endParaRPr lang="nl-NL" sz="11200">
              <a:solidFill>
                <a:srgbClr val="FFFFFF"/>
              </a:solidFill>
            </a:endParaRPr>
          </a:p>
          <a:p>
            <a:pPr marL="114300" indent="0">
              <a:buClr>
                <a:srgbClr val="F9A716"/>
              </a:buClr>
              <a:buNone/>
            </a:pPr>
            <a:r>
              <a:rPr lang="nl-NL" sz="11200" b="1">
                <a:solidFill>
                  <a:srgbClr val="FFFFFF"/>
                </a:solidFill>
              </a:rPr>
              <a:t>18.30 uur – 18.50 uur</a:t>
            </a:r>
          </a:p>
          <a:p>
            <a:pPr>
              <a:buClr>
                <a:srgbClr val="F9A716"/>
              </a:buClr>
            </a:pPr>
            <a:r>
              <a:rPr lang="nl-NL" sz="11200">
                <a:solidFill>
                  <a:srgbClr val="FFFFFF"/>
                </a:solidFill>
              </a:rPr>
              <a:t>Voorlichting pakketkeuze</a:t>
            </a:r>
          </a:p>
          <a:p>
            <a:pPr>
              <a:buClr>
                <a:srgbClr val="F9A716"/>
              </a:buClr>
            </a:pPr>
            <a:endParaRPr lang="nl-NL" sz="11200">
              <a:solidFill>
                <a:srgbClr val="FFFFFF"/>
              </a:solidFill>
            </a:endParaRPr>
          </a:p>
          <a:p>
            <a:pPr marL="114300" indent="0">
              <a:buClr>
                <a:srgbClr val="F9A716"/>
              </a:buClr>
              <a:buNone/>
            </a:pPr>
            <a:r>
              <a:rPr lang="nl-NL" sz="11200" b="1">
                <a:solidFill>
                  <a:srgbClr val="FFFFFF"/>
                </a:solidFill>
              </a:rPr>
              <a:t>18.50 uur – 19.10 uur</a:t>
            </a:r>
          </a:p>
          <a:p>
            <a:pPr>
              <a:buClr>
                <a:srgbClr val="F9A716"/>
              </a:buClr>
            </a:pPr>
            <a:r>
              <a:rPr lang="nl-NL" sz="11200">
                <a:solidFill>
                  <a:srgbClr val="FFFFFF"/>
                </a:solidFill>
              </a:rPr>
              <a:t>Voorlichting Programma van Toetsing en Afsluiting (PTA)</a:t>
            </a:r>
          </a:p>
          <a:p>
            <a:pPr marL="114300" indent="0">
              <a:buClr>
                <a:srgbClr val="F9A716"/>
              </a:buClr>
              <a:buNone/>
            </a:pPr>
            <a:endParaRPr lang="nl-NL" sz="1700">
              <a:solidFill>
                <a:srgbClr val="FFFFFF"/>
              </a:solidFill>
            </a:endParaRPr>
          </a:p>
          <a:p>
            <a:pPr marL="114300" indent="0">
              <a:buClr>
                <a:srgbClr val="F9A716"/>
              </a:buClr>
              <a:buNone/>
            </a:pPr>
            <a:endParaRPr lang="en-US" sz="1700">
              <a:solidFill>
                <a:srgbClr val="FFFFFF"/>
              </a:solidFill>
            </a:endParaRP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FCF82941-5589-49BF-B6B1-76122B2D0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80" y="824352"/>
            <a:ext cx="11073239" cy="5187528"/>
          </a:xfrm>
          <a:prstGeom prst="rect">
            <a:avLst/>
          </a:prstGeom>
        </p:spPr>
      </p:pic>
      <p:sp>
        <p:nvSpPr>
          <p:cNvPr id="3" name="Ovaal 2"/>
          <p:cNvSpPr/>
          <p:nvPr/>
        </p:nvSpPr>
        <p:spPr>
          <a:xfrm>
            <a:off x="10912538" y="5338152"/>
            <a:ext cx="872093" cy="899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70443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275" y="526591"/>
            <a:ext cx="11115450" cy="557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3716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476672"/>
            <a:ext cx="11396438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518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3" y="404664"/>
            <a:ext cx="11192251" cy="5616624"/>
          </a:xfrm>
          <a:prstGeom prst="rect">
            <a:avLst/>
          </a:prstGeom>
        </p:spPr>
      </p:pic>
      <p:sp>
        <p:nvSpPr>
          <p:cNvPr id="4" name="Ovaal 3"/>
          <p:cNvSpPr/>
          <p:nvPr/>
        </p:nvSpPr>
        <p:spPr>
          <a:xfrm>
            <a:off x="11208568" y="5445224"/>
            <a:ext cx="692518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29747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592" y="332656"/>
            <a:ext cx="6516000" cy="6167978"/>
          </a:xfrm>
          <a:prstGeom prst="rect">
            <a:avLst/>
          </a:prstGeom>
        </p:spPr>
      </p:pic>
      <p:sp>
        <p:nvSpPr>
          <p:cNvPr id="3" name="Ovaal 2"/>
          <p:cNvSpPr/>
          <p:nvPr/>
        </p:nvSpPr>
        <p:spPr>
          <a:xfrm>
            <a:off x="5542939" y="4995692"/>
            <a:ext cx="864000" cy="86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Pijl-omhoog 3"/>
          <p:cNvSpPr/>
          <p:nvPr/>
        </p:nvSpPr>
        <p:spPr>
          <a:xfrm>
            <a:off x="5856991" y="4772669"/>
            <a:ext cx="259936" cy="207232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27206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271" y="548680"/>
            <a:ext cx="11419457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1256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476672"/>
            <a:ext cx="11431414" cy="5760640"/>
          </a:xfrm>
          <a:prstGeom prst="rect">
            <a:avLst/>
          </a:prstGeom>
        </p:spPr>
      </p:pic>
      <p:sp>
        <p:nvSpPr>
          <p:cNvPr id="3" name="Ovaal 2"/>
          <p:cNvSpPr/>
          <p:nvPr/>
        </p:nvSpPr>
        <p:spPr>
          <a:xfrm>
            <a:off x="2639616" y="908720"/>
            <a:ext cx="259228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4118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5" y="404664"/>
            <a:ext cx="11419825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709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48" y="358888"/>
            <a:ext cx="10360746" cy="6238464"/>
          </a:xfrm>
          <a:prstGeom prst="rect">
            <a:avLst/>
          </a:prstGeom>
        </p:spPr>
      </p:pic>
      <p:sp>
        <p:nvSpPr>
          <p:cNvPr id="3" name="Ovaal 2"/>
          <p:cNvSpPr/>
          <p:nvPr/>
        </p:nvSpPr>
        <p:spPr>
          <a:xfrm>
            <a:off x="6217051" y="5259347"/>
            <a:ext cx="1584176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5595850" y="5809589"/>
            <a:ext cx="2876414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400"/>
              <a:t>Bevestigen of </a:t>
            </a:r>
          </a:p>
          <a:p>
            <a:r>
              <a:rPr lang="nl-NL" sz="2400"/>
              <a:t>de keuze aanpassen</a:t>
            </a:r>
          </a:p>
        </p:txBody>
      </p:sp>
      <p:cxnSp>
        <p:nvCxnSpPr>
          <p:cNvPr id="6" name="Rechte verbindingslijn met pijl 5"/>
          <p:cNvCxnSpPr/>
          <p:nvPr/>
        </p:nvCxnSpPr>
        <p:spPr>
          <a:xfrm flipV="1">
            <a:off x="5844381" y="5679608"/>
            <a:ext cx="261137" cy="2599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</p:cNvCxnSpPr>
          <p:nvPr/>
        </p:nvCxnSpPr>
        <p:spPr>
          <a:xfrm flipH="1">
            <a:off x="1199456" y="6381328"/>
            <a:ext cx="439639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1301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188641"/>
            <a:ext cx="7776000" cy="645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35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9CBD3C9-4E66-426D-948E-7CF477810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B95FCF-AD96-482F-9FB8-CD95725E6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4EEEC00-AD80-4734-BEE6-04CBDEC83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2ED84DD6-8A68-4994-8094-8DDBE89BF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6049D7-366E-4AC9-B689-460CC28F8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246887"/>
            <a:ext cx="4397755" cy="6377939"/>
          </a:xfrm>
          <a:prstGeom prst="rect">
            <a:avLst/>
          </a:prstGeom>
          <a:solidFill>
            <a:srgbClr val="A6B727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C9E91F8-C4AE-4EB0-8B76-FF3F3FC71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370284" y="4405863"/>
            <a:ext cx="2763075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AD45A04-4150-4943-BB06-EEEDDD73B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5284" y="857675"/>
            <a:ext cx="3993073" cy="35794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b="1" cap="all" err="1">
                <a:solidFill>
                  <a:srgbClr val="FFFFFF"/>
                </a:solidFill>
              </a:rPr>
              <a:t>Keuzeproces</a:t>
            </a:r>
            <a:endParaRPr lang="en-US" b="1" cap="all">
              <a:solidFill>
                <a:srgbClr val="FFFFFF"/>
              </a:solidFill>
            </a:endParaRPr>
          </a:p>
        </p:txBody>
      </p:sp>
      <p:graphicFrame>
        <p:nvGraphicFramePr>
          <p:cNvPr id="4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262483"/>
              </p:ext>
            </p:extLst>
          </p:nvPr>
        </p:nvGraphicFramePr>
        <p:xfrm>
          <a:off x="878417" y="778626"/>
          <a:ext cx="5821241" cy="51033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2327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85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9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200" b="1" dirty="0">
                          <a:effectLst/>
                        </a:rPr>
                        <a:t>27 november 2025</a:t>
                      </a:r>
                      <a:endParaRPr lang="nl-NL" sz="2200" b="1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9372" marR="49372" marT="24686" marB="2468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200" b="0" dirty="0">
                          <a:effectLst/>
                        </a:rPr>
                        <a:t>Ouderavond pakket-/profielkeuze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200" b="0" u="sng" dirty="0">
                          <a:effectLst/>
                        </a:rPr>
                        <a:t>Keuzevak</a:t>
                      </a:r>
                      <a:r>
                        <a:rPr lang="nl-NL" sz="2200" b="0" u="none" dirty="0">
                          <a:effectLst/>
                        </a:rPr>
                        <a:t> </a:t>
                      </a:r>
                      <a:r>
                        <a:rPr lang="nl-NL" sz="2200" b="0" dirty="0">
                          <a:effectLst/>
                        </a:rPr>
                        <a:t>open voor pakket- / profielkeuze</a:t>
                      </a:r>
                    </a:p>
                  </a:txBody>
                  <a:tcPr marL="49372" marR="49372" marT="24686" marB="2468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7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200" b="1" dirty="0">
                          <a:effectLst/>
                        </a:rPr>
                        <a:t>Vanaf 1 december 2025</a:t>
                      </a:r>
                      <a:endParaRPr lang="nl-NL" sz="2200" b="1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9372" marR="49372" marT="24686" marB="2468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200" dirty="0">
                          <a:effectLst/>
                        </a:rPr>
                        <a:t>Mentorgesprekken, eventueel decaangesprekken</a:t>
                      </a:r>
                    </a:p>
                  </a:txBody>
                  <a:tcPr marL="49372" marR="49372" marT="24686" marB="2468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7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200" b="1" dirty="0">
                          <a:effectLst/>
                        </a:rPr>
                        <a:t>9 januari 2026</a:t>
                      </a:r>
                      <a:endParaRPr lang="nl-NL" sz="2200" b="1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9372" marR="49372" marT="24686" marB="2468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200" u="sng" dirty="0">
                          <a:effectLst/>
                        </a:rPr>
                        <a:t>Keuzevak</a:t>
                      </a:r>
                      <a:r>
                        <a:rPr lang="nl-NL" sz="2200" dirty="0">
                          <a:effectLst/>
                        </a:rPr>
                        <a:t> op slot</a:t>
                      </a:r>
                    </a:p>
                  </a:txBody>
                  <a:tcPr marL="49372" marR="49372" marT="24686" marB="2468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7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200" b="1" dirty="0">
                          <a:effectLst/>
                        </a:rPr>
                        <a:t>26 jan 2026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l-NL" sz="22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9372" marR="49372" marT="24686" marB="2468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200" dirty="0">
                          <a:effectLst/>
                        </a:rPr>
                        <a:t>Pakket- en profielkeuze definitief na controle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200" dirty="0">
                          <a:effectLst/>
                        </a:rPr>
                        <a:t>Bevestigingsmail naar ouders om te accorderen.</a:t>
                      </a:r>
                    </a:p>
                  </a:txBody>
                  <a:tcPr marL="49372" marR="49372" marT="24686" marB="2468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188641"/>
            <a:ext cx="7416000" cy="6405055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6528048" y="2492896"/>
            <a:ext cx="31683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/>
              <a:t>Let op!:</a:t>
            </a:r>
            <a:r>
              <a:rPr lang="nl-NL" sz="2400"/>
              <a:t> </a:t>
            </a:r>
          </a:p>
          <a:p>
            <a:r>
              <a:rPr lang="nl-NL" sz="2400"/>
              <a:t>Een ouder kan herhaaldelijk </a:t>
            </a:r>
            <a:r>
              <a:rPr lang="nl-NL" sz="2400" b="1">
                <a:solidFill>
                  <a:srgbClr val="FF0000"/>
                </a:solidFill>
              </a:rPr>
              <a:t>“Nee, niet akkoord" </a:t>
            </a:r>
            <a:r>
              <a:rPr lang="nl-NL" sz="2400"/>
              <a:t>aangeven.</a:t>
            </a:r>
          </a:p>
          <a:p>
            <a:endParaRPr lang="nl-NL" sz="2400"/>
          </a:p>
          <a:p>
            <a:r>
              <a:rPr lang="nl-NL" sz="2400"/>
              <a:t>Eenmaal </a:t>
            </a:r>
            <a:r>
              <a:rPr lang="nl-NL" sz="2400" b="1">
                <a:solidFill>
                  <a:srgbClr val="00B050"/>
                </a:solidFill>
              </a:rPr>
              <a:t>“Ja, akkoord”</a:t>
            </a:r>
            <a:r>
              <a:rPr lang="nl-NL" sz="2400"/>
              <a:t> gegeven kan er niet meer aangepast worden</a:t>
            </a:r>
          </a:p>
        </p:txBody>
      </p:sp>
    </p:spTree>
    <p:extLst>
      <p:ext uri="{BB962C8B-B14F-4D97-AF65-F5344CB8AC3E}">
        <p14:creationId xmlns:p14="http://schemas.microsoft.com/office/powerpoint/2010/main" val="10971198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2">
            <a:extLst>
              <a:ext uri="{FF2B5EF4-FFF2-40B4-BE49-F238E27FC236}">
                <a16:creationId xmlns:a16="http://schemas.microsoft.com/office/drawing/2014/main" id="{809C0BCD-BEE9-423F-A51C-BCCD8E5EA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9998D094-42B2-42BA-AA14-E8FBE073A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2" name="Straight Connector 16">
            <a:extLst>
              <a:ext uri="{FF2B5EF4-FFF2-40B4-BE49-F238E27FC236}">
                <a16:creationId xmlns:a16="http://schemas.microsoft.com/office/drawing/2014/main" id="{8465D64B-59F4-4BDC-B833-A17EF1E04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F7726A94-1EF0-4D91-B7BF-C033E3D6E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002AF96-9C02-6C9F-9FE8-96DA30B119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 amt="60000"/>
          </a:blip>
          <a:srcRect t="5048" b="14594"/>
          <a:stretch/>
        </p:blipFill>
        <p:spPr>
          <a:xfrm>
            <a:off x="20" y="-1"/>
            <a:ext cx="12191980" cy="6858001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8F0650C-11DF-45E6-8EC2-E3B298F0D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24FB4153-1E3E-4AE9-8306-E8C292894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980" y="882376"/>
            <a:ext cx="9966960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br>
              <a:rPr lang="en-US" sz="7200" b="1" cap="all">
                <a:solidFill>
                  <a:srgbClr val="FFFFFF"/>
                </a:solidFill>
              </a:rPr>
            </a:br>
            <a:br>
              <a:rPr lang="en-US" sz="7200" b="1" cap="all">
                <a:solidFill>
                  <a:srgbClr val="FFFFFF"/>
                </a:solidFill>
              </a:rPr>
            </a:br>
            <a:endParaRPr lang="en-US" sz="7200" b="1" cap="all">
              <a:solidFill>
                <a:srgbClr val="FFFFFF"/>
              </a:solidFill>
            </a:endParaRP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562DAE75-454E-C9B8-D1EC-4F467DEE9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9530" y="3869634"/>
            <a:ext cx="8767860" cy="13881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</a:rPr>
              <a:t>Frank ’t Hart</a:t>
            </a:r>
            <a:endParaRPr lang="en-US" sz="4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124" y="188640"/>
            <a:ext cx="2751871" cy="1656185"/>
          </a:xfrm>
        </p:spPr>
        <p:txBody>
          <a:bodyPr>
            <a:normAutofit/>
          </a:bodyPr>
          <a:lstStyle/>
          <a:p>
            <a:r>
              <a:rPr lang="nl-NL" sz="6000">
                <a:solidFill>
                  <a:schemeClr val="accent1">
                    <a:lumMod val="75000"/>
                  </a:schemeClr>
                </a:solidFill>
              </a:rPr>
              <a:t>PTA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03712" y="2276872"/>
            <a:ext cx="8208912" cy="4345526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3200">
                <a:solidFill>
                  <a:schemeClr val="accent1">
                    <a:lumMod val="75000"/>
                  </a:schemeClr>
                </a:solidFill>
              </a:rPr>
              <a:t>Start vanaf februari (periode 3).</a:t>
            </a:r>
          </a:p>
          <a:p>
            <a:pPr marL="45720" indent="0">
              <a:buNone/>
            </a:pPr>
            <a:r>
              <a:rPr lang="nl-NL" sz="320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80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nl-NL" sz="2800" i="1">
                <a:solidFill>
                  <a:schemeClr val="accent1">
                    <a:lumMod val="75000"/>
                  </a:schemeClr>
                </a:solidFill>
              </a:rPr>
              <a:t>Maar het PTA van Maatschappijleer en van KCKV 1 (kunstmodules &amp; kunstgeschiedenis) is al gestart in september van dit jaar.)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nl-NL" sz="2800" i="1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800" i="1">
                <a:solidFill>
                  <a:schemeClr val="accent1">
                    <a:lumMod val="75000"/>
                  </a:schemeClr>
                </a:solidFill>
              </a:rPr>
              <a:t>deze vakken worden in c-mavo afgerond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2B5C436-D4A7-48D9-A4E7-D0DA9E3DA6B2}"/>
              </a:ext>
            </a:extLst>
          </p:cNvPr>
          <p:cNvSpPr txBox="1"/>
          <p:nvPr/>
        </p:nvSpPr>
        <p:spPr>
          <a:xfrm>
            <a:off x="3431704" y="476673"/>
            <a:ext cx="67562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nl-NL" sz="3600">
                <a:solidFill>
                  <a:schemeClr val="accent2">
                    <a:lumMod val="75000"/>
                  </a:schemeClr>
                </a:solidFill>
              </a:rPr>
              <a:t>rogramma van </a:t>
            </a:r>
            <a:r>
              <a:rPr lang="nl-NL" sz="3600" b="1">
                <a:solidFill>
                  <a:schemeClr val="accent2">
                    <a:lumMod val="75000"/>
                  </a:schemeClr>
                </a:solidFill>
              </a:rPr>
              <a:t>T</a:t>
            </a:r>
            <a:r>
              <a:rPr lang="nl-NL" sz="3600">
                <a:solidFill>
                  <a:schemeClr val="accent2">
                    <a:lumMod val="75000"/>
                  </a:schemeClr>
                </a:solidFill>
              </a:rPr>
              <a:t>oetsing en </a:t>
            </a:r>
            <a:r>
              <a:rPr lang="nl-NL" sz="3600" b="1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nl-NL" sz="3600">
                <a:solidFill>
                  <a:schemeClr val="accent2">
                    <a:lumMod val="75000"/>
                  </a:schemeClr>
                </a:solidFill>
              </a:rPr>
              <a:t>fsluiting</a:t>
            </a:r>
          </a:p>
        </p:txBody>
      </p:sp>
    </p:spTree>
    <p:extLst>
      <p:ext uri="{BB962C8B-B14F-4D97-AF65-F5344CB8AC3E}">
        <p14:creationId xmlns:p14="http://schemas.microsoft.com/office/powerpoint/2010/main" val="24202158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03712" y="1484785"/>
            <a:ext cx="6912768" cy="51376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nl-NL" sz="240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sz="2400">
                <a:solidFill>
                  <a:schemeClr val="accent1">
                    <a:lumMod val="75000"/>
                  </a:schemeClr>
                </a:solidFill>
              </a:rPr>
              <a:t>Van toetsen naar schoolexamens (</a:t>
            </a:r>
            <a:r>
              <a:rPr lang="nl-NL" sz="2400" err="1">
                <a:solidFill>
                  <a:schemeClr val="accent1">
                    <a:lumMod val="75000"/>
                  </a:schemeClr>
                </a:solidFill>
              </a:rPr>
              <a:t>SE’s</a:t>
            </a:r>
            <a:r>
              <a:rPr lang="nl-NL" sz="2400">
                <a:solidFill>
                  <a:schemeClr val="accent1">
                    <a:lumMod val="75000"/>
                  </a:schemeClr>
                </a:solidFill>
              </a:rPr>
              <a:t> en </a:t>
            </a:r>
            <a:r>
              <a:rPr lang="nl-NL" sz="2400" err="1">
                <a:solidFill>
                  <a:schemeClr val="accent1">
                    <a:lumMod val="75000"/>
                  </a:schemeClr>
                </a:solidFill>
              </a:rPr>
              <a:t>PO’s</a:t>
            </a:r>
            <a:r>
              <a:rPr lang="nl-NL" sz="2400">
                <a:solidFill>
                  <a:schemeClr val="accent1">
                    <a:lumMod val="75000"/>
                  </a:schemeClr>
                </a:solidFill>
              </a:rPr>
              <a:t>) </a:t>
            </a:r>
          </a:p>
          <a:p>
            <a:pPr marL="0" indent="0">
              <a:buNone/>
            </a:pPr>
            <a:r>
              <a:rPr lang="nl-NL" sz="240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nl-NL" sz="2000">
                <a:solidFill>
                  <a:schemeClr val="accent1">
                    <a:lumMod val="75000"/>
                  </a:schemeClr>
                </a:solidFill>
              </a:rPr>
              <a:t>(serieuzer karakter en strenge procedures)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sz="240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sz="2400">
                <a:solidFill>
                  <a:schemeClr val="accent1">
                    <a:lumMod val="75000"/>
                  </a:schemeClr>
                </a:solidFill>
              </a:rPr>
              <a:t>Slaag- / zakregeling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sz="240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sz="2400">
                <a:solidFill>
                  <a:schemeClr val="accent1">
                    <a:lumMod val="75000"/>
                  </a:schemeClr>
                </a:solidFill>
              </a:rPr>
              <a:t>Vanaf nu geldt het PTA en het examenreglement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sz="240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sz="2400">
                <a:solidFill>
                  <a:schemeClr val="accent1">
                    <a:lumMod val="75000"/>
                  </a:schemeClr>
                </a:solidFill>
              </a:rPr>
              <a:t>PTA-boekje staat op de website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sz="2400">
              <a:solidFill>
                <a:srgbClr val="000000"/>
              </a:solidFill>
            </a:endParaRPr>
          </a:p>
          <a:p>
            <a:endParaRPr lang="nl-NL" sz="2400">
              <a:solidFill>
                <a:srgbClr val="000000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2B5C436-D4A7-48D9-A4E7-D0DA9E3DA6B2}"/>
              </a:ext>
            </a:extLst>
          </p:cNvPr>
          <p:cNvSpPr txBox="1"/>
          <p:nvPr/>
        </p:nvSpPr>
        <p:spPr>
          <a:xfrm>
            <a:off x="3431704" y="476673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>
                <a:solidFill>
                  <a:schemeClr val="accent2">
                    <a:lumMod val="75000"/>
                  </a:schemeClr>
                </a:solidFill>
              </a:rPr>
              <a:t>Wat staat er in het PTA?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51923E4-6707-977F-0717-F370CE182AD7}"/>
              </a:ext>
            </a:extLst>
          </p:cNvPr>
          <p:cNvSpPr txBox="1">
            <a:spLocks/>
          </p:cNvSpPr>
          <p:nvPr/>
        </p:nvSpPr>
        <p:spPr>
          <a:xfrm>
            <a:off x="628124" y="188640"/>
            <a:ext cx="2751871" cy="1656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6000">
                <a:solidFill>
                  <a:schemeClr val="accent1">
                    <a:lumMod val="75000"/>
                  </a:schemeClr>
                </a:solidFill>
              </a:rPr>
              <a:t>PTA</a:t>
            </a:r>
          </a:p>
        </p:txBody>
      </p:sp>
    </p:spTree>
    <p:extLst>
      <p:ext uri="{BB962C8B-B14F-4D97-AF65-F5344CB8AC3E}">
        <p14:creationId xmlns:p14="http://schemas.microsoft.com/office/powerpoint/2010/main" val="16729111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E83136-8FB8-A85B-1657-F7C246100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Waar is het PTA te vinden? Stap 1</a:t>
            </a:r>
          </a:p>
        </p:txBody>
      </p:sp>
      <p:pic>
        <p:nvPicPr>
          <p:cNvPr id="5" name="Tijdelijke aanduiding voor inhoud 4">
            <a:hlinkClick r:id="rId2"/>
            <a:extLst>
              <a:ext uri="{FF2B5EF4-FFF2-40B4-BE49-F238E27FC236}">
                <a16:creationId xmlns:a16="http://schemas.microsoft.com/office/drawing/2014/main" id="{FCBC293E-66AC-D4B6-509A-69AEA45030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687" y="1846264"/>
            <a:ext cx="6186705" cy="4642241"/>
          </a:xfrm>
        </p:spPr>
      </p:pic>
      <p:sp>
        <p:nvSpPr>
          <p:cNvPr id="6" name="Pijl: rechts 5">
            <a:extLst>
              <a:ext uri="{FF2B5EF4-FFF2-40B4-BE49-F238E27FC236}">
                <a16:creationId xmlns:a16="http://schemas.microsoft.com/office/drawing/2014/main" id="{2A42285B-31E0-3BB9-F566-DDD5CC6485B7}"/>
              </a:ext>
            </a:extLst>
          </p:cNvPr>
          <p:cNvSpPr/>
          <p:nvPr/>
        </p:nvSpPr>
        <p:spPr>
          <a:xfrm rot="10800000">
            <a:off x="4985139" y="1852661"/>
            <a:ext cx="108012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nl-NL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4578559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6160CA-8A87-B77F-35F8-812B63D20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Waar is het PTA te vinden? Stap 2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38820A70-09A2-F479-7CE5-953A1E5159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687" y="1846264"/>
            <a:ext cx="5361077" cy="4022725"/>
          </a:xfrm>
        </p:spPr>
      </p:pic>
      <p:sp>
        <p:nvSpPr>
          <p:cNvPr id="6" name="Pijl: rechts 5">
            <a:extLst>
              <a:ext uri="{FF2B5EF4-FFF2-40B4-BE49-F238E27FC236}">
                <a16:creationId xmlns:a16="http://schemas.microsoft.com/office/drawing/2014/main" id="{262CD82A-9029-E50A-DB29-CB2FAB40D9C6}"/>
              </a:ext>
            </a:extLst>
          </p:cNvPr>
          <p:cNvSpPr/>
          <p:nvPr/>
        </p:nvSpPr>
        <p:spPr>
          <a:xfrm rot="10800000">
            <a:off x="6094332" y="2348880"/>
            <a:ext cx="108012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nl-NL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6067739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72911-1A3E-D856-EBBD-CD4D258D6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Stap 2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B5844C43-6E98-9D30-D902-6A572F09D6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131" t="16785" r="15007" b="11006"/>
          <a:stretch/>
        </p:blipFill>
        <p:spPr>
          <a:xfrm>
            <a:off x="2567608" y="1772816"/>
            <a:ext cx="8450912" cy="4913322"/>
          </a:xfrm>
        </p:spPr>
      </p:pic>
      <p:sp>
        <p:nvSpPr>
          <p:cNvPr id="6" name="Pijl: links 5">
            <a:extLst>
              <a:ext uri="{FF2B5EF4-FFF2-40B4-BE49-F238E27FC236}">
                <a16:creationId xmlns:a16="http://schemas.microsoft.com/office/drawing/2014/main" id="{3E7BDDAB-D684-C626-58AA-AB950986AAE8}"/>
              </a:ext>
            </a:extLst>
          </p:cNvPr>
          <p:cNvSpPr/>
          <p:nvPr/>
        </p:nvSpPr>
        <p:spPr>
          <a:xfrm>
            <a:off x="7176120" y="3429000"/>
            <a:ext cx="1728192" cy="519310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770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0EA544F9-0882-1E77-F6AF-266E8F4A55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480" t="16507" r="13139" b="7749"/>
          <a:stretch/>
        </p:blipFill>
        <p:spPr>
          <a:xfrm>
            <a:off x="911424" y="476672"/>
            <a:ext cx="10701497" cy="6048672"/>
          </a:xfrm>
        </p:spPr>
      </p:pic>
    </p:spTree>
    <p:extLst>
      <p:ext uri="{BB962C8B-B14F-4D97-AF65-F5344CB8AC3E}">
        <p14:creationId xmlns:p14="http://schemas.microsoft.com/office/powerpoint/2010/main" val="10703358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EA477F50-5D75-13CF-84B7-60335E6738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850" t="16507" r="13139" b="5807"/>
          <a:stretch/>
        </p:blipFill>
        <p:spPr>
          <a:xfrm>
            <a:off x="1271464" y="404664"/>
            <a:ext cx="9946105" cy="6120680"/>
          </a:xfrm>
        </p:spPr>
      </p:pic>
    </p:spTree>
    <p:extLst>
      <p:ext uri="{BB962C8B-B14F-4D97-AF65-F5344CB8AC3E}">
        <p14:creationId xmlns:p14="http://schemas.microsoft.com/office/powerpoint/2010/main" val="21910464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5761A90B-C7C8-CDBA-E93E-2BFB55DC1E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850" t="15892" r="18602" b="5807"/>
          <a:stretch/>
        </p:blipFill>
        <p:spPr>
          <a:xfrm>
            <a:off x="1415480" y="267340"/>
            <a:ext cx="9361040" cy="6290152"/>
          </a:xfrm>
        </p:spPr>
      </p:pic>
    </p:spTree>
    <p:extLst>
      <p:ext uri="{BB962C8B-B14F-4D97-AF65-F5344CB8AC3E}">
        <p14:creationId xmlns:p14="http://schemas.microsoft.com/office/powerpoint/2010/main" val="2097943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>
            <a:extLst>
              <a:ext uri="{FF2B5EF4-FFF2-40B4-BE49-F238E27FC236}">
                <a16:creationId xmlns:a16="http://schemas.microsoft.com/office/drawing/2014/main" id="{101FC6E8-C6DA-B718-60B3-8D7C3B11BE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939" r="1" b="33619"/>
          <a:stretch/>
        </p:blipFill>
        <p:spPr>
          <a:xfrm>
            <a:off x="227422" y="186586"/>
            <a:ext cx="11773234" cy="648482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131E8CD-7303-4F67-874C-F60874A28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612" y="261193"/>
            <a:ext cx="6984776" cy="633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CC5F1E2-3D3B-7595-3AB4-BD9D2025E418}"/>
              </a:ext>
            </a:extLst>
          </p:cNvPr>
          <p:cNvSpPr txBox="1"/>
          <p:nvPr/>
        </p:nvSpPr>
        <p:spPr>
          <a:xfrm>
            <a:off x="5483273" y="3394945"/>
            <a:ext cx="2135290" cy="33855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>
                <a:solidFill>
                  <a:schemeClr val="bg1"/>
                </a:solidFill>
              </a:rPr>
              <a:t>Niveau 4: 2, 3 of 4 jaar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68864A-2E53-3046-B533-A0D6525B27E1}"/>
              </a:ext>
            </a:extLst>
          </p:cNvPr>
          <p:cNvSpPr txBox="1"/>
          <p:nvPr/>
        </p:nvSpPr>
        <p:spPr>
          <a:xfrm>
            <a:off x="5087888" y="4941168"/>
            <a:ext cx="720080" cy="584775"/>
          </a:xfrm>
          <a:prstGeom prst="rect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 b="1">
                <a:solidFill>
                  <a:schemeClr val="bg1"/>
                </a:solidFill>
              </a:rPr>
              <a:t>Mavo</a:t>
            </a:r>
          </a:p>
          <a:p>
            <a:r>
              <a:rPr lang="nl-NL" sz="1600" b="1">
                <a:solidFill>
                  <a:schemeClr val="bg1"/>
                </a:solidFill>
              </a:rPr>
              <a:t>IVKO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CD534C6-28B0-90D7-010A-F103FEBFB4A4}"/>
              </a:ext>
            </a:extLst>
          </p:cNvPr>
          <p:cNvSpPr txBox="1"/>
          <p:nvPr/>
        </p:nvSpPr>
        <p:spPr>
          <a:xfrm>
            <a:off x="5473868" y="1816351"/>
            <a:ext cx="1656184" cy="738664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400"/>
              <a:t>Met een MBO-diploma kan je naar het HBO</a:t>
            </a:r>
          </a:p>
        </p:txBody>
      </p:sp>
    </p:spTree>
    <p:extLst>
      <p:ext uri="{BB962C8B-B14F-4D97-AF65-F5344CB8AC3E}">
        <p14:creationId xmlns:p14="http://schemas.microsoft.com/office/powerpoint/2010/main" val="92403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9CBD3C9-4E66-426D-948E-7CF477810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B95FCF-AD96-482F-9FB8-CD95725E6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4EEEC00-AD80-4734-BEE6-04CBDEC83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2ED84DD6-8A68-4994-8094-8DDBE89BF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76049D7-366E-4AC9-B689-460CC28F8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246887"/>
            <a:ext cx="4397755" cy="6377939"/>
          </a:xfrm>
          <a:prstGeom prst="rect">
            <a:avLst/>
          </a:prstGeom>
          <a:solidFill>
            <a:srgbClr val="A6B727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C9E91F8-C4AE-4EB0-8B76-FF3F3FC71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370284" y="4405863"/>
            <a:ext cx="2763075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4AD45A04-4150-4943-BB06-EEEDDD73B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ACA783E-4748-EF48-8D00-C328F44FA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138" y="857675"/>
            <a:ext cx="3113366" cy="36228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3000" b="1" cap="all" err="1">
                <a:solidFill>
                  <a:srgbClr val="FFFFFF"/>
                </a:solidFill>
              </a:rPr>
              <a:t>Slaag-zakregeling</a:t>
            </a:r>
            <a:r>
              <a:rPr lang="en-US" sz="3000" b="1" cap="all">
                <a:solidFill>
                  <a:srgbClr val="FFFFFF"/>
                </a:solidFill>
              </a:rPr>
              <a:t> </a:t>
            </a:r>
            <a:r>
              <a:rPr lang="en-US" sz="3000" b="1" cap="all" err="1">
                <a:solidFill>
                  <a:srgbClr val="FFFFFF"/>
                </a:solidFill>
              </a:rPr>
              <a:t>vmbo</a:t>
            </a:r>
            <a:r>
              <a:rPr lang="en-US" sz="3000" b="1" cap="all">
                <a:solidFill>
                  <a:srgbClr val="FFFFFF"/>
                </a:solidFill>
              </a:rPr>
              <a:t>-t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8931FB4-2187-87CA-412C-7206765372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867" t="20391" r="28434" b="5806"/>
          <a:stretch/>
        </p:blipFill>
        <p:spPr>
          <a:xfrm>
            <a:off x="840180" y="404664"/>
            <a:ext cx="6408712" cy="608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238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03712" y="1484785"/>
            <a:ext cx="6912768" cy="1728191"/>
          </a:xfrm>
        </p:spPr>
        <p:txBody>
          <a:bodyPr anchor="t"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400">
                <a:solidFill>
                  <a:schemeClr val="accent1">
                    <a:lumMod val="75000"/>
                  </a:schemeClr>
                </a:solidFill>
              </a:rPr>
              <a:t>Examenreglement staat op de website</a:t>
            </a:r>
          </a:p>
          <a:p>
            <a:pPr marL="457200" lvl="1" indent="0">
              <a:buNone/>
            </a:pPr>
            <a:r>
              <a:rPr lang="nl-NL" sz="2200">
                <a:solidFill>
                  <a:schemeClr val="accent1">
                    <a:lumMod val="75000"/>
                  </a:schemeClr>
                </a:solidFill>
              </a:rPr>
              <a:t>onder andere</a:t>
            </a:r>
            <a:br>
              <a:rPr lang="nl-NL" sz="2200">
                <a:solidFill>
                  <a:schemeClr val="accent1">
                    <a:lumMod val="75000"/>
                  </a:schemeClr>
                </a:solidFill>
              </a:rPr>
            </a:br>
            <a:endParaRPr lang="nl-NL" sz="220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200">
                <a:solidFill>
                  <a:schemeClr val="accent1">
                    <a:lumMod val="75000"/>
                  </a:schemeClr>
                </a:solidFill>
              </a:rPr>
              <a:t>Te laat komen, ziek melden, inhalen</a:t>
            </a:r>
            <a:br>
              <a:rPr lang="nl-NL" sz="2200">
                <a:solidFill>
                  <a:schemeClr val="accent1">
                    <a:lumMod val="75000"/>
                  </a:schemeClr>
                </a:solidFill>
              </a:rPr>
            </a:br>
            <a:r>
              <a:rPr lang="nl-NL" sz="2200">
                <a:solidFill>
                  <a:schemeClr val="accent1">
                    <a:lumMod val="75000"/>
                  </a:schemeClr>
                </a:solidFill>
              </a:rPr>
              <a:t>Herkansen</a:t>
            </a:r>
            <a:endParaRPr lang="nl-NL" sz="24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2B5C436-D4A7-48D9-A4E7-D0DA9E3DA6B2}"/>
              </a:ext>
            </a:extLst>
          </p:cNvPr>
          <p:cNvSpPr txBox="1"/>
          <p:nvPr/>
        </p:nvSpPr>
        <p:spPr>
          <a:xfrm>
            <a:off x="3431704" y="476673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>
                <a:solidFill>
                  <a:schemeClr val="accent2">
                    <a:lumMod val="75000"/>
                  </a:schemeClr>
                </a:solidFill>
              </a:rPr>
              <a:t>Examenreglement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1C84B246-202D-125C-FE11-DB6AE6A35650}"/>
              </a:ext>
            </a:extLst>
          </p:cNvPr>
          <p:cNvSpPr txBox="1">
            <a:spLocks/>
          </p:cNvSpPr>
          <p:nvPr/>
        </p:nvSpPr>
        <p:spPr>
          <a:xfrm>
            <a:off x="628124" y="188640"/>
            <a:ext cx="2751871" cy="1656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6000">
                <a:solidFill>
                  <a:schemeClr val="accent1">
                    <a:lumMod val="75000"/>
                  </a:schemeClr>
                </a:solidFill>
              </a:rPr>
              <a:t>PTA</a:t>
            </a:r>
          </a:p>
        </p:txBody>
      </p:sp>
      <p:pic>
        <p:nvPicPr>
          <p:cNvPr id="8" name="Tijdelijke aanduiding voor inhoud 4">
            <a:extLst>
              <a:ext uri="{FF2B5EF4-FFF2-40B4-BE49-F238E27FC236}">
                <a16:creationId xmlns:a16="http://schemas.microsoft.com/office/drawing/2014/main" id="{F89511A6-6C0D-3541-98CD-D6D587E27A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31" t="16785" r="15007" b="11006"/>
          <a:stretch/>
        </p:blipFill>
        <p:spPr>
          <a:xfrm>
            <a:off x="3647728" y="3115991"/>
            <a:ext cx="6120680" cy="3558536"/>
          </a:xfrm>
          <a:prstGeom prst="rect">
            <a:avLst/>
          </a:prstGeom>
        </p:spPr>
      </p:pic>
      <p:sp>
        <p:nvSpPr>
          <p:cNvPr id="9" name="Pijl: links 8">
            <a:extLst>
              <a:ext uri="{FF2B5EF4-FFF2-40B4-BE49-F238E27FC236}">
                <a16:creationId xmlns:a16="http://schemas.microsoft.com/office/drawing/2014/main" id="{6D7A647D-B61F-EAFF-34A1-6DF999D2B1D2}"/>
              </a:ext>
            </a:extLst>
          </p:cNvPr>
          <p:cNvSpPr/>
          <p:nvPr/>
        </p:nvSpPr>
        <p:spPr>
          <a:xfrm>
            <a:off x="6780076" y="5373215"/>
            <a:ext cx="1324106" cy="386463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977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AE38FF-05DD-D12C-1A14-D5CC3200C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Strengere procedures (voorbeeld)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D7ED7D0-317C-C373-466F-42D7C30CCF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757" t="19818" r="16418" b="3865"/>
          <a:stretch/>
        </p:blipFill>
        <p:spPr>
          <a:xfrm>
            <a:off x="2904801" y="1905000"/>
            <a:ext cx="7545731" cy="4706522"/>
          </a:xfrm>
        </p:spPr>
      </p:pic>
    </p:spTree>
    <p:extLst>
      <p:ext uri="{BB962C8B-B14F-4D97-AF65-F5344CB8AC3E}">
        <p14:creationId xmlns:p14="http://schemas.microsoft.com/office/powerpoint/2010/main" val="28826031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FD1F8B-0D62-DFA5-9DBE-444FDC954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Belangrijke verschillen met gewone toetsen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E9A7C3-517B-4438-AF3E-C9A5023E9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672" y="2133600"/>
            <a:ext cx="8496944" cy="41757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2400" err="1">
                <a:solidFill>
                  <a:schemeClr val="accent1">
                    <a:lumMod val="75000"/>
                  </a:schemeClr>
                </a:solidFill>
              </a:rPr>
              <a:t>Toetsresultaten</a:t>
            </a:r>
            <a:r>
              <a:rPr lang="nl-NL" sz="2400">
                <a:solidFill>
                  <a:schemeClr val="accent1">
                    <a:lumMod val="75000"/>
                  </a:schemeClr>
                </a:solidFill>
              </a:rPr>
              <a:t> worden meegenomen naar 4vmbo</a:t>
            </a:r>
            <a:br>
              <a:rPr lang="nl-NL" sz="2400">
                <a:solidFill>
                  <a:schemeClr val="accent1">
                    <a:lumMod val="75000"/>
                  </a:schemeClr>
                </a:solidFill>
              </a:rPr>
            </a:br>
            <a:r>
              <a:rPr lang="nl-NL" sz="2400">
                <a:solidFill>
                  <a:schemeClr val="accent1">
                    <a:lumMod val="75000"/>
                  </a:schemeClr>
                </a:solidFill>
              </a:rPr>
              <a:t>(behalve toetsen van vakken die niet gekozen worden)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240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2400">
                <a:solidFill>
                  <a:schemeClr val="accent1">
                    <a:lumMod val="75000"/>
                  </a:schemeClr>
                </a:solidFill>
              </a:rPr>
              <a:t>Toetsen tellen mee voor het schoolexamen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2000" i="1">
                <a:solidFill>
                  <a:schemeClr val="accent1">
                    <a:lumMod val="75000"/>
                  </a:schemeClr>
                </a:solidFill>
              </a:rPr>
              <a:t> KCKV en Maatschappijleer: alle </a:t>
            </a:r>
            <a:r>
              <a:rPr lang="nl-NL" sz="2000" i="1" err="1">
                <a:solidFill>
                  <a:schemeClr val="accent1">
                    <a:lumMod val="75000"/>
                  </a:schemeClr>
                </a:solidFill>
              </a:rPr>
              <a:t>SE’s</a:t>
            </a:r>
            <a:r>
              <a:rPr lang="nl-NL" sz="2000" i="1">
                <a:solidFill>
                  <a:schemeClr val="accent1">
                    <a:lumMod val="75000"/>
                  </a:schemeClr>
                </a:solidFill>
              </a:rPr>
              <a:t> van jaar 3 = 100% van je eindcijfer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2000" i="1">
                <a:solidFill>
                  <a:schemeClr val="accent1">
                    <a:lumMod val="75000"/>
                  </a:schemeClr>
                </a:solidFill>
              </a:rPr>
              <a:t> vakken met een centraal examen: </a:t>
            </a:r>
            <a:r>
              <a:rPr lang="nl-NL" sz="2000" i="1" err="1">
                <a:solidFill>
                  <a:schemeClr val="accent1">
                    <a:lumMod val="75000"/>
                  </a:schemeClr>
                </a:solidFill>
              </a:rPr>
              <a:t>SE’s</a:t>
            </a:r>
            <a:r>
              <a:rPr lang="nl-NL" sz="2000" i="1">
                <a:solidFill>
                  <a:schemeClr val="accent1">
                    <a:lumMod val="75000"/>
                  </a:schemeClr>
                </a:solidFill>
              </a:rPr>
              <a:t> van jaar 3 en 4 samen = 50% van je eindcijfer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2400"/>
          </a:p>
        </p:txBody>
      </p:sp>
    </p:spTree>
    <p:extLst>
      <p:ext uri="{BB962C8B-B14F-4D97-AF65-F5344CB8AC3E}">
        <p14:creationId xmlns:p14="http://schemas.microsoft.com/office/powerpoint/2010/main" val="38628277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FD1F8B-0D62-DFA5-9DBE-444FDC954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Belangrijke verschillen met gewone toetsen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E9A7C3-517B-4438-AF3E-C9A5023E9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400"/>
              <a:t>Ziekmelden met SE-absentieformulier op de dag van de toets</a:t>
            </a:r>
            <a:br>
              <a:rPr lang="nl-NL" sz="2400"/>
            </a:br>
            <a:r>
              <a:rPr lang="nl-NL" sz="2400"/>
              <a:t>(staat op de site, komt een herinnering per mail)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400"/>
              <a:t>Bij onregelmatigheden </a:t>
            </a:r>
            <a:r>
              <a:rPr lang="nl-NL" sz="2400">
                <a:sym typeface="Wingdings" panose="05000000000000000000" pitchFamily="2" charset="2"/>
              </a:rPr>
              <a:t></a:t>
            </a:r>
            <a:r>
              <a:rPr lang="nl-NL" sz="2400"/>
              <a:t> examencommissie</a:t>
            </a:r>
          </a:p>
        </p:txBody>
      </p:sp>
      <p:pic>
        <p:nvPicPr>
          <p:cNvPr id="4" name="Tijdelijke aanduiding voor inhoud 4">
            <a:extLst>
              <a:ext uri="{FF2B5EF4-FFF2-40B4-BE49-F238E27FC236}">
                <a16:creationId xmlns:a16="http://schemas.microsoft.com/office/drawing/2014/main" id="{FB8DC369-433F-AE9A-8A22-8B3CE0AFF9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31" t="16785" r="15007" b="11006"/>
          <a:stretch/>
        </p:blipFill>
        <p:spPr>
          <a:xfrm>
            <a:off x="4583832" y="3356992"/>
            <a:ext cx="5631619" cy="3274198"/>
          </a:xfrm>
          <a:prstGeom prst="rect">
            <a:avLst/>
          </a:prstGeom>
        </p:spPr>
      </p:pic>
      <p:sp>
        <p:nvSpPr>
          <p:cNvPr id="5" name="Pijl: links 4">
            <a:extLst>
              <a:ext uri="{FF2B5EF4-FFF2-40B4-BE49-F238E27FC236}">
                <a16:creationId xmlns:a16="http://schemas.microsoft.com/office/drawing/2014/main" id="{1BF295FE-84B1-BFA0-7E09-D700B4C7B9F5}"/>
              </a:ext>
            </a:extLst>
          </p:cNvPr>
          <p:cNvSpPr/>
          <p:nvPr/>
        </p:nvSpPr>
        <p:spPr>
          <a:xfrm>
            <a:off x="7608168" y="4559311"/>
            <a:ext cx="1728192" cy="519310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425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6B5653-A1A7-C860-B5EE-B441A27A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Speciale voorzieningen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99D0B33-FCCF-6A4D-B07F-C79728D606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25" t="8738" r="19694" b="9691"/>
          <a:stretch/>
        </p:blipFill>
        <p:spPr>
          <a:xfrm>
            <a:off x="2495600" y="1641032"/>
            <a:ext cx="8136904" cy="4952898"/>
          </a:xfrm>
        </p:spPr>
      </p:pic>
    </p:spTree>
    <p:extLst>
      <p:ext uri="{BB962C8B-B14F-4D97-AF65-F5344CB8AC3E}">
        <p14:creationId xmlns:p14="http://schemas.microsoft.com/office/powerpoint/2010/main" val="8157870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817C4D-1752-048F-BD7A-9320F8BD9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accent1">
                    <a:lumMod val="75000"/>
                  </a:schemeClr>
                </a:solidFill>
              </a:rPr>
              <a:t>Tot slot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1B93392-D874-98D2-81F3-46A6A2C47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>
                <a:solidFill>
                  <a:schemeClr val="accent1">
                    <a:lumMod val="75000"/>
                  </a:schemeClr>
                </a:solidFill>
              </a:rPr>
              <a:t>De overgang van c-mavo naar de D</a:t>
            </a:r>
          </a:p>
          <a:p>
            <a:r>
              <a:rPr lang="nl-NL" sz="2400">
                <a:solidFill>
                  <a:schemeClr val="accent1">
                    <a:lumMod val="75000"/>
                  </a:schemeClr>
                </a:solidFill>
              </a:rPr>
              <a:t>op basis van </a:t>
            </a:r>
            <a:r>
              <a:rPr lang="nl-NL" sz="2400" i="1">
                <a:solidFill>
                  <a:schemeClr val="accent1">
                    <a:lumMod val="75000"/>
                  </a:schemeClr>
                </a:solidFill>
              </a:rPr>
              <a:t>alle</a:t>
            </a:r>
            <a:r>
              <a:rPr lang="nl-NL" sz="2400">
                <a:solidFill>
                  <a:schemeClr val="accent1">
                    <a:lumMod val="75000"/>
                  </a:schemeClr>
                </a:solidFill>
              </a:rPr>
              <a:t> cijfers die je dit jaar behaalt</a:t>
            </a:r>
          </a:p>
          <a:p>
            <a:pPr lvl="1"/>
            <a:r>
              <a:rPr lang="nl-NL" sz="2000">
                <a:solidFill>
                  <a:schemeClr val="accent1">
                    <a:lumMod val="75000"/>
                  </a:schemeClr>
                </a:solidFill>
              </a:rPr>
              <a:t>de ‘gewone’ toetsen</a:t>
            </a:r>
          </a:p>
          <a:p>
            <a:pPr lvl="1"/>
            <a:r>
              <a:rPr lang="nl-NL" sz="2000" i="1">
                <a:solidFill>
                  <a:schemeClr val="accent1">
                    <a:lumMod val="75000"/>
                  </a:schemeClr>
                </a:solidFill>
              </a:rPr>
              <a:t>en</a:t>
            </a:r>
            <a:r>
              <a:rPr lang="nl-NL" sz="2000">
                <a:solidFill>
                  <a:schemeClr val="accent1">
                    <a:lumMod val="75000"/>
                  </a:schemeClr>
                </a:solidFill>
              </a:rPr>
              <a:t> de </a:t>
            </a:r>
            <a:r>
              <a:rPr lang="nl-NL" sz="2000" err="1">
                <a:solidFill>
                  <a:schemeClr val="accent1">
                    <a:lumMod val="75000"/>
                  </a:schemeClr>
                </a:solidFill>
              </a:rPr>
              <a:t>SE’s</a:t>
            </a:r>
            <a:endParaRPr lang="nl-NL" sz="200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nl-NL" sz="2000">
                <a:solidFill>
                  <a:schemeClr val="accent1">
                    <a:lumMod val="75000"/>
                  </a:schemeClr>
                </a:solidFill>
              </a:rPr>
              <a:t>van alle vakken</a:t>
            </a:r>
          </a:p>
        </p:txBody>
      </p:sp>
      <p:pic>
        <p:nvPicPr>
          <p:cNvPr id="4" name="Tijdelijke aanduiding voor inhoud 4">
            <a:extLst>
              <a:ext uri="{FF2B5EF4-FFF2-40B4-BE49-F238E27FC236}">
                <a16:creationId xmlns:a16="http://schemas.microsoft.com/office/drawing/2014/main" id="{8C571E77-2D02-6854-3AEA-BB815D09B2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31" t="16785" r="15007" b="11006"/>
          <a:stretch/>
        </p:blipFill>
        <p:spPr>
          <a:xfrm>
            <a:off x="6384032" y="3389374"/>
            <a:ext cx="5540293" cy="3221102"/>
          </a:xfrm>
          <a:prstGeom prst="rect">
            <a:avLst/>
          </a:prstGeom>
        </p:spPr>
      </p:pic>
      <p:sp>
        <p:nvSpPr>
          <p:cNvPr id="5" name="Pijl: links 4">
            <a:extLst>
              <a:ext uri="{FF2B5EF4-FFF2-40B4-BE49-F238E27FC236}">
                <a16:creationId xmlns:a16="http://schemas.microsoft.com/office/drawing/2014/main" id="{288246FF-0BFB-8B13-6149-A8D2316DE58E}"/>
              </a:ext>
            </a:extLst>
          </p:cNvPr>
          <p:cNvSpPr/>
          <p:nvPr/>
        </p:nvSpPr>
        <p:spPr>
          <a:xfrm>
            <a:off x="8328248" y="4293096"/>
            <a:ext cx="1728192" cy="519310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731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53725D95-77C0-34AB-94FA-401201295B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590" t="20391" r="25156" b="9691"/>
          <a:stretch/>
        </p:blipFill>
        <p:spPr>
          <a:xfrm>
            <a:off x="2639616" y="286541"/>
            <a:ext cx="8030726" cy="6284917"/>
          </a:xfrm>
        </p:spPr>
      </p:pic>
    </p:spTree>
    <p:extLst>
      <p:ext uri="{BB962C8B-B14F-4D97-AF65-F5344CB8AC3E}">
        <p14:creationId xmlns:p14="http://schemas.microsoft.com/office/powerpoint/2010/main" val="21864748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9CBD3C9-4E66-426D-948E-7CF477810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DB95FCF-AD96-482F-9FB8-CD95725E6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4EEEC00-AD80-4734-BEE6-04CBDEC83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2ED84DD6-8A68-4994-8094-8DDBE89BF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76049D7-366E-4AC9-B689-460CC28F8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246887"/>
            <a:ext cx="4397755" cy="6377939"/>
          </a:xfrm>
          <a:prstGeom prst="rect">
            <a:avLst/>
          </a:prstGeom>
          <a:solidFill>
            <a:srgbClr val="A6B727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C9E91F8-C4AE-4EB0-8B76-FF3F3FC71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370284" y="4405863"/>
            <a:ext cx="2763075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4AD45A04-4150-4943-BB06-EEEDDD73B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9BE393B-6D19-82AA-225C-DBFED1410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9660" y="846631"/>
            <a:ext cx="3864322" cy="36118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5000" b="1" cap="all" dirty="0">
                <a:solidFill>
                  <a:srgbClr val="FFFFFF"/>
                </a:solidFill>
              </a:rPr>
              <a:t>   </a:t>
            </a:r>
            <a:r>
              <a:rPr lang="en-US" sz="5400" b="1" cap="all" dirty="0" err="1">
                <a:solidFill>
                  <a:srgbClr val="FFFFFF"/>
                </a:solidFill>
              </a:rPr>
              <a:t>Vragen</a:t>
            </a:r>
            <a:r>
              <a:rPr lang="en-US" sz="5400" b="1" cap="all" dirty="0">
                <a:solidFill>
                  <a:srgbClr val="FFFFFF"/>
                </a:solidFill>
              </a:rPr>
              <a:t>?</a:t>
            </a:r>
          </a:p>
        </p:txBody>
      </p:sp>
      <p:pic>
        <p:nvPicPr>
          <p:cNvPr id="13" name="Tijdelijke aanduiding voor inhoud 12">
            <a:extLst>
              <a:ext uri="{FF2B5EF4-FFF2-40B4-BE49-F238E27FC236}">
                <a16:creationId xmlns:a16="http://schemas.microsoft.com/office/drawing/2014/main" id="{C20BAE26-D782-CABA-8EDC-69DE7D0284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2064" y="1416481"/>
            <a:ext cx="6045576" cy="402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265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4AC7C4-D5CE-4603-98D5-CCABE64C1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6A46B3-39EB-4550-954A-54BE2571E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783" y="2209"/>
            <a:ext cx="6693061" cy="1356360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 </a:t>
            </a:r>
            <a:r>
              <a:rPr lang="nl-NL" sz="5400" b="1" dirty="0">
                <a:solidFill>
                  <a:srgbClr val="FFFFFF"/>
                </a:solidFill>
              </a:rPr>
              <a:t>MBO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1FA1E97-7238-1D12-C239-6710EB0532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839" r="11739" b="-2"/>
          <a:stretch/>
        </p:blipFill>
        <p:spPr>
          <a:xfrm>
            <a:off x="237744" y="243840"/>
            <a:ext cx="3648456" cy="252885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043D9B8-E211-98AB-77E3-EC91511DC0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738" r="10585" b="-2"/>
          <a:stretch/>
        </p:blipFill>
        <p:spPr>
          <a:xfrm>
            <a:off x="232861" y="2772697"/>
            <a:ext cx="3646837" cy="3849083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31346B-B427-4CE8-B595-BA041D1AF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1783" y="1358460"/>
            <a:ext cx="7410887" cy="491423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Clr>
                <a:srgbClr val="F3F701"/>
              </a:buClr>
              <a:buNone/>
            </a:pPr>
            <a:r>
              <a:rPr lang="nl-NL" sz="2400" err="1">
                <a:solidFill>
                  <a:srgbClr val="FFFFFF"/>
                </a:solidFill>
              </a:rPr>
              <a:t>MAVO-leerlingen</a:t>
            </a:r>
            <a:r>
              <a:rPr lang="nl-NL" sz="2400" dirty="0">
                <a:solidFill>
                  <a:srgbClr val="FFFFFF"/>
                </a:solidFill>
              </a:rPr>
              <a:t> stromen door naar </a:t>
            </a:r>
            <a:r>
              <a:rPr lang="nl-NL" sz="2400" b="1" dirty="0">
                <a:solidFill>
                  <a:srgbClr val="FFFFFF"/>
                </a:solidFill>
              </a:rPr>
              <a:t>MBO niveau 4. </a:t>
            </a:r>
          </a:p>
          <a:p>
            <a:pPr marL="0" indent="0">
              <a:buClr>
                <a:srgbClr val="F3F701"/>
              </a:buClr>
              <a:buNone/>
            </a:pPr>
            <a:r>
              <a:rPr lang="nl-NL" sz="2400" dirty="0">
                <a:solidFill>
                  <a:srgbClr val="FFFFFF"/>
                </a:solidFill>
              </a:rPr>
              <a:t>Je bent nog steeds leerplichtig!</a:t>
            </a:r>
          </a:p>
          <a:p>
            <a:pPr marL="0" indent="0">
              <a:buClr>
                <a:srgbClr val="F3F701"/>
              </a:buClr>
              <a:buNone/>
            </a:pPr>
            <a:r>
              <a:rPr lang="nl-NL" sz="2400" dirty="0">
                <a:solidFill>
                  <a:srgbClr val="FFFFFF"/>
                </a:solidFill>
              </a:rPr>
              <a:t>De opleidingen duren 3 of 4 jaar maar er zijn ook versnelde trajecten mogelijk van </a:t>
            </a:r>
            <a:r>
              <a:rPr lang="nl-NL" sz="2400" u="sng" dirty="0">
                <a:solidFill>
                  <a:srgbClr val="FFFFFF"/>
                </a:solidFill>
              </a:rPr>
              <a:t>2 jaar</a:t>
            </a:r>
            <a:r>
              <a:rPr lang="nl-NL" sz="2400" dirty="0">
                <a:solidFill>
                  <a:srgbClr val="FFFFFF"/>
                </a:solidFill>
              </a:rPr>
              <a:t>.</a:t>
            </a:r>
          </a:p>
          <a:p>
            <a:pPr marL="0" indent="0">
              <a:buClr>
                <a:srgbClr val="F3F701"/>
              </a:buClr>
              <a:buNone/>
            </a:pPr>
            <a:r>
              <a:rPr lang="nl-NL" sz="2400" dirty="0">
                <a:solidFill>
                  <a:srgbClr val="FFFFFF"/>
                </a:solidFill>
              </a:rPr>
              <a:t>Met een MBO4-diploma heb je de keuze:</a:t>
            </a:r>
          </a:p>
          <a:p>
            <a:pPr>
              <a:buClr>
                <a:srgbClr val="F3F701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FFFFFF"/>
                </a:solidFill>
              </a:rPr>
              <a:t>werken</a:t>
            </a:r>
          </a:p>
          <a:p>
            <a:pPr>
              <a:buClr>
                <a:srgbClr val="F3F701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FFFFFF"/>
                </a:solidFill>
              </a:rPr>
              <a:t>HBO</a:t>
            </a:r>
          </a:p>
          <a:p>
            <a:pPr marL="0" indent="0">
              <a:buClr>
                <a:srgbClr val="F3F701"/>
              </a:buClr>
              <a:buNone/>
            </a:pPr>
            <a:r>
              <a:rPr lang="nl-NL" sz="2400" dirty="0">
                <a:solidFill>
                  <a:srgbClr val="FFFFFF"/>
                </a:solidFill>
              </a:rPr>
              <a:t>Zoek jij een mbo-opleiding? Meer info: </a:t>
            </a:r>
            <a:r>
              <a:rPr lang="nl-NL" sz="2400" dirty="0">
                <a:solidFill>
                  <a:schemeClr val="accent2">
                    <a:lumMod val="7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www.mbostart.nl</a:t>
            </a:r>
            <a:r>
              <a:rPr lang="nl-NL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nl-NL" sz="2400" dirty="0">
                <a:solidFill>
                  <a:srgbClr val="FFFFFF"/>
                </a:solidFill>
              </a:rPr>
              <a:t>Hier kun je alle erkende mbo-opleidingen vinden. Bekijk en vergelijk, zo kun je makkelijk een studie kiezen. (Of kijk in je boek ‘Proeftuin’, deel 2 achterin.)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CF0775-27C9-4D32-A833-64CE4537F8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740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>
            <a:extLst>
              <a:ext uri="{FF2B5EF4-FFF2-40B4-BE49-F238E27FC236}">
                <a16:creationId xmlns:a16="http://schemas.microsoft.com/office/drawing/2014/main" id="{CD45837D-E238-04FD-D4BC-DDAF9E3855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939" r="1" b="33619"/>
          <a:stretch/>
        </p:blipFill>
        <p:spPr>
          <a:xfrm>
            <a:off x="227422" y="186586"/>
            <a:ext cx="11773234" cy="6484828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837AC48-AFC1-C660-3ECC-5B8A2C4CDC46}"/>
              </a:ext>
            </a:extLst>
          </p:cNvPr>
          <p:cNvSpPr txBox="1"/>
          <p:nvPr/>
        </p:nvSpPr>
        <p:spPr>
          <a:xfrm>
            <a:off x="295021" y="2550388"/>
            <a:ext cx="3024336" cy="3139321"/>
          </a:xfrm>
          <a:prstGeom prst="rect">
            <a:avLst/>
          </a:prstGeom>
          <a:solidFill>
            <a:srgbClr val="EFEEB5">
              <a:alpha val="50196"/>
            </a:srgb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l-NL"/>
              <a:t>Kijk naar de sectoren: </a:t>
            </a:r>
          </a:p>
          <a:p>
            <a:endParaRPr lang="nl-NL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Vormgeving / 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Zorg / Sport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Sociaal /  Onderwijs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Rechten / Administratie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Economie / Logistiek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Dieren / Planten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Horeca / Toeristen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Bouw /  Techniek</a:t>
            </a:r>
          </a:p>
          <a:p>
            <a:endParaRPr lang="nl-NL"/>
          </a:p>
        </p:txBody>
      </p:sp>
      <p:pic>
        <p:nvPicPr>
          <p:cNvPr id="10" name="Tijdelijke aanduiding voor inhoud 4">
            <a:extLst>
              <a:ext uri="{FF2B5EF4-FFF2-40B4-BE49-F238E27FC236}">
                <a16:creationId xmlns:a16="http://schemas.microsoft.com/office/drawing/2014/main" id="{9358C9CB-BC7F-3840-CDA5-52F0CFD281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59696" y="451058"/>
            <a:ext cx="8496944" cy="6016202"/>
          </a:xfrm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09837F40-2484-EF7E-EE9F-68C363D2733D}"/>
              </a:ext>
            </a:extLst>
          </p:cNvPr>
          <p:cNvCxnSpPr>
            <a:cxnSpLocks/>
          </p:cNvCxnSpPr>
          <p:nvPr/>
        </p:nvCxnSpPr>
        <p:spPr>
          <a:xfrm flipV="1">
            <a:off x="2639616" y="1484784"/>
            <a:ext cx="2520280" cy="126280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967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C86F62-AE0D-4BFC-81E6-8020E95A7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550" y="624110"/>
            <a:ext cx="8532851" cy="644650"/>
          </a:xfrm>
        </p:spPr>
        <p:txBody>
          <a:bodyPr>
            <a:noAutofit/>
          </a:bodyPr>
          <a:lstStyle/>
          <a:p>
            <a:r>
              <a:rPr lang="nl-NL" sz="5400" b="1" dirty="0"/>
              <a:t>Praktijkvoorbeeld…..</a:t>
            </a:r>
          </a:p>
        </p:txBody>
      </p:sp>
      <p:pic>
        <p:nvPicPr>
          <p:cNvPr id="1026" name="Picture 2" descr="Poppetje met vraagtekens">
            <a:extLst>
              <a:ext uri="{FF2B5EF4-FFF2-40B4-BE49-F238E27FC236}">
                <a16:creationId xmlns:a16="http://schemas.microsoft.com/office/drawing/2014/main" id="{AB05B5E4-4DC6-4E9E-B437-2C1B2E8FE74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488" y="277239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74011D57-0A6A-4403-9CE6-11028C14C506}"/>
              </a:ext>
            </a:extLst>
          </p:cNvPr>
          <p:cNvSpPr txBox="1"/>
          <p:nvPr/>
        </p:nvSpPr>
        <p:spPr>
          <a:xfrm>
            <a:off x="1955372" y="2420889"/>
            <a:ext cx="320452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400" dirty="0"/>
              <a:t>onderwijsassistent… </a:t>
            </a:r>
          </a:p>
          <a:p>
            <a:r>
              <a:rPr lang="nl-NL" sz="2400" dirty="0"/>
              <a:t>MBO, 3 jaar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4930006-3264-4161-B1F2-EA1D953B79E8}"/>
              </a:ext>
            </a:extLst>
          </p:cNvPr>
          <p:cNvSpPr txBox="1"/>
          <p:nvPr/>
        </p:nvSpPr>
        <p:spPr>
          <a:xfrm>
            <a:off x="6738324" y="1712158"/>
            <a:ext cx="351419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400" dirty="0"/>
              <a:t>Havo….2 jaar, wiskunde nodig voor HBO?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67709253-E857-440B-9B76-75408324F2A8}"/>
              </a:ext>
            </a:extLst>
          </p:cNvPr>
          <p:cNvSpPr txBox="1"/>
          <p:nvPr/>
        </p:nvSpPr>
        <p:spPr>
          <a:xfrm>
            <a:off x="7550843" y="3838962"/>
            <a:ext cx="3128425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dirty="0"/>
              <a:t>    </a:t>
            </a:r>
            <a:r>
              <a:rPr lang="nl-NL" sz="2400" dirty="0"/>
              <a:t>   Docent    	 	      </a:t>
            </a:r>
            <a:endParaRPr lang="en-US"/>
          </a:p>
          <a:p>
            <a:r>
              <a:rPr lang="nl-NL" sz="2400" dirty="0"/>
              <a:t>      Geschiedenis HBO</a:t>
            </a:r>
            <a:endParaRPr lang="nl-NL" dirty="0"/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2052746D-86C2-49CA-980E-9187AA430C08}"/>
              </a:ext>
            </a:extLst>
          </p:cNvPr>
          <p:cNvCxnSpPr/>
          <p:nvPr/>
        </p:nvCxnSpPr>
        <p:spPr>
          <a:xfrm>
            <a:off x="4295800" y="3140968"/>
            <a:ext cx="1152128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6B8F4D77-2DC9-400F-8A54-CFE9DA2F00A5}"/>
              </a:ext>
            </a:extLst>
          </p:cNvPr>
          <p:cNvCxnSpPr/>
          <p:nvPr/>
        </p:nvCxnSpPr>
        <p:spPr>
          <a:xfrm flipH="1">
            <a:off x="6888089" y="2636912"/>
            <a:ext cx="658987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B76D49C6-D908-41E4-8898-19C4A3C22A07}"/>
              </a:ext>
            </a:extLst>
          </p:cNvPr>
          <p:cNvCxnSpPr/>
          <p:nvPr/>
        </p:nvCxnSpPr>
        <p:spPr>
          <a:xfrm>
            <a:off x="6744074" y="4143638"/>
            <a:ext cx="13681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vak 2">
            <a:extLst>
              <a:ext uri="{FF2B5EF4-FFF2-40B4-BE49-F238E27FC236}">
                <a16:creationId xmlns:a16="http://schemas.microsoft.com/office/drawing/2014/main" id="{CF490600-D8F5-4486-B0EB-12DAC72BB462}"/>
              </a:ext>
            </a:extLst>
          </p:cNvPr>
          <p:cNvSpPr txBox="1"/>
          <p:nvPr/>
        </p:nvSpPr>
        <p:spPr>
          <a:xfrm>
            <a:off x="2105401" y="4946400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D2D4C8A-65A2-4EEA-A28B-0DB3C6041DB5}"/>
              </a:ext>
            </a:extLst>
          </p:cNvPr>
          <p:cNvSpPr txBox="1"/>
          <p:nvPr/>
        </p:nvSpPr>
        <p:spPr>
          <a:xfrm>
            <a:off x="4687276" y="5831362"/>
            <a:ext cx="381101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400" dirty="0"/>
              <a:t>Kate is 16 jaar en zit in 4 mavo met een 7de vak</a:t>
            </a:r>
          </a:p>
        </p:txBody>
      </p:sp>
    </p:spTree>
    <p:extLst>
      <p:ext uri="{BB962C8B-B14F-4D97-AF65-F5344CB8AC3E}">
        <p14:creationId xmlns:p14="http://schemas.microsoft.com/office/powerpoint/2010/main" val="2788022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AD26B9-2EB2-494F-B134-FE9F18D73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635" y="111160"/>
            <a:ext cx="5199926" cy="14432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err="1"/>
              <a:t>Resultaat</a:t>
            </a:r>
            <a:r>
              <a:rPr lang="en-US" sz="5400" b="1" dirty="0"/>
              <a:t>….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09D2917-0B49-4DFC-9429-4E8045903C1B}"/>
              </a:ext>
            </a:extLst>
          </p:cNvPr>
          <p:cNvSpPr txBox="1"/>
          <p:nvPr/>
        </p:nvSpPr>
        <p:spPr>
          <a:xfrm>
            <a:off x="304486" y="1556792"/>
            <a:ext cx="6939479" cy="26733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ct val="80000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1) Met </a:t>
            </a:r>
            <a:r>
              <a:rPr lang="en-US" sz="2400" err="1">
                <a:solidFill>
                  <a:schemeClr val="accent2">
                    <a:lumMod val="75000"/>
                  </a:schemeClr>
                </a:solidFill>
              </a:rPr>
              <a:t>haar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err="1">
                <a:solidFill>
                  <a:schemeClr val="accent2">
                    <a:lumMod val="75000"/>
                  </a:schemeClr>
                </a:solidFill>
              </a:rPr>
              <a:t>mavo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-diploma </a:t>
            </a:r>
            <a:r>
              <a:rPr lang="en-US" sz="2400" err="1">
                <a:solidFill>
                  <a:schemeClr val="accent2">
                    <a:lumMod val="75000"/>
                  </a:schemeClr>
                </a:solidFill>
              </a:rPr>
              <a:t>gaat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ze </a:t>
            </a:r>
            <a:r>
              <a:rPr lang="en-US" sz="2400" err="1">
                <a:solidFill>
                  <a:schemeClr val="accent2">
                    <a:lumMod val="75000"/>
                  </a:schemeClr>
                </a:solidFill>
              </a:rPr>
              <a:t>eerst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err="1">
                <a:solidFill>
                  <a:schemeClr val="accent2">
                    <a:lumMod val="75000"/>
                  </a:schemeClr>
                </a:solidFill>
              </a:rPr>
              <a:t>naar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het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MBO (3 of 4 </a:t>
            </a:r>
            <a:r>
              <a:rPr lang="en-US" sz="2400" b="1" err="1">
                <a:solidFill>
                  <a:schemeClr val="accent2">
                    <a:lumMod val="75000"/>
                  </a:schemeClr>
                </a:solidFill>
              </a:rPr>
              <a:t>jaar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2400" b="1" err="1">
                <a:solidFill>
                  <a:schemeClr val="accent2">
                    <a:lumMod val="75000"/>
                  </a:schemeClr>
                </a:solidFill>
              </a:rPr>
              <a:t>niveau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 4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).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ct val="80000"/>
            </a:pP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Daarna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kan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ze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naar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een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HBO-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opleiding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in Nederland.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ct val="80000"/>
            </a:pPr>
            <a:r>
              <a:rPr lang="en-US" sz="2400" dirty="0">
                <a:solidFill>
                  <a:srgbClr val="0070C0"/>
                </a:solidFill>
              </a:rPr>
              <a:t>2) Na </a:t>
            </a:r>
            <a:r>
              <a:rPr lang="en-US" sz="2400" err="1">
                <a:solidFill>
                  <a:srgbClr val="0070C0"/>
                </a:solidFill>
              </a:rPr>
              <a:t>haar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err="1">
                <a:solidFill>
                  <a:srgbClr val="0070C0"/>
                </a:solidFill>
              </a:rPr>
              <a:t>mavo</a:t>
            </a:r>
            <a:r>
              <a:rPr lang="en-US" sz="2400" dirty="0">
                <a:solidFill>
                  <a:srgbClr val="0070C0"/>
                </a:solidFill>
              </a:rPr>
              <a:t>-diploma </a:t>
            </a:r>
            <a:r>
              <a:rPr lang="en-US" sz="2400" err="1">
                <a:solidFill>
                  <a:srgbClr val="0070C0"/>
                </a:solidFill>
              </a:rPr>
              <a:t>gaat</a:t>
            </a:r>
            <a:r>
              <a:rPr lang="en-US" sz="2400" dirty="0">
                <a:solidFill>
                  <a:srgbClr val="0070C0"/>
                </a:solidFill>
              </a:rPr>
              <a:t> ze </a:t>
            </a:r>
            <a:r>
              <a:rPr lang="en-US" sz="2400" err="1">
                <a:solidFill>
                  <a:srgbClr val="0070C0"/>
                </a:solidFill>
              </a:rPr>
              <a:t>naar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b="1" err="1">
                <a:solidFill>
                  <a:srgbClr val="0070C0"/>
                </a:solidFill>
              </a:rPr>
              <a:t>havo</a:t>
            </a:r>
            <a:r>
              <a:rPr lang="en-US" sz="2400" b="1" dirty="0">
                <a:solidFill>
                  <a:srgbClr val="0070C0"/>
                </a:solidFill>
              </a:rPr>
              <a:t> 4 (2 </a:t>
            </a:r>
            <a:r>
              <a:rPr lang="en-US" sz="2400" b="1" err="1">
                <a:solidFill>
                  <a:srgbClr val="0070C0"/>
                </a:solidFill>
              </a:rPr>
              <a:t>jaar</a:t>
            </a:r>
            <a:r>
              <a:rPr lang="en-US" sz="2400" b="1" dirty="0">
                <a:solidFill>
                  <a:srgbClr val="0070C0"/>
                </a:solidFill>
              </a:rPr>
              <a:t>).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ct val="80000"/>
            </a:pPr>
            <a:r>
              <a:rPr lang="en-US" sz="2400" err="1">
                <a:solidFill>
                  <a:srgbClr val="0070C0"/>
                </a:solidFill>
              </a:rPr>
              <a:t>Daarna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err="1">
                <a:solidFill>
                  <a:srgbClr val="0070C0"/>
                </a:solidFill>
              </a:rPr>
              <a:t>kan</a:t>
            </a:r>
            <a:r>
              <a:rPr lang="en-US" sz="2400" dirty="0">
                <a:solidFill>
                  <a:srgbClr val="0070C0"/>
                </a:solidFill>
              </a:rPr>
              <a:t> ze </a:t>
            </a:r>
            <a:r>
              <a:rPr lang="en-US" sz="2400" err="1">
                <a:solidFill>
                  <a:srgbClr val="0070C0"/>
                </a:solidFill>
              </a:rPr>
              <a:t>zich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err="1">
                <a:solidFill>
                  <a:srgbClr val="0070C0"/>
                </a:solidFill>
              </a:rPr>
              <a:t>inschrijven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err="1">
                <a:solidFill>
                  <a:srgbClr val="0070C0"/>
                </a:solidFill>
              </a:rPr>
              <a:t>voor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err="1">
                <a:solidFill>
                  <a:srgbClr val="0070C0"/>
                </a:solidFill>
              </a:rPr>
              <a:t>een</a:t>
            </a:r>
            <a:r>
              <a:rPr lang="en-US" sz="2400" dirty="0">
                <a:solidFill>
                  <a:srgbClr val="0070C0"/>
                </a:solidFill>
              </a:rPr>
              <a:t> HBO-</a:t>
            </a:r>
            <a:r>
              <a:rPr lang="en-US" sz="2400" err="1">
                <a:solidFill>
                  <a:srgbClr val="0070C0"/>
                </a:solidFill>
              </a:rPr>
              <a:t>opleiding</a:t>
            </a:r>
            <a:r>
              <a:rPr lang="en-US" sz="2400" dirty="0">
                <a:solidFill>
                  <a:srgbClr val="0070C0"/>
                </a:solidFill>
              </a:rPr>
              <a:t> in Nederland.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6" name="Picture 2" descr="Idee - Bulkman Duikt Op Stokpoppetje Vector Illustratie - Illustration of  succes, stok: 193266688">
            <a:extLst>
              <a:ext uri="{FF2B5EF4-FFF2-40B4-BE49-F238E27FC236}">
                <a16:creationId xmlns:a16="http://schemas.microsoft.com/office/drawing/2014/main" id="{7DE23A6A-CE0A-8C3B-0DA3-C47A92B1F5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5234"/>
          <a:stretch/>
        </p:blipFill>
        <p:spPr bwMode="auto">
          <a:xfrm>
            <a:off x="7244134" y="1183270"/>
            <a:ext cx="4741120" cy="449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FC76534B-A521-B3A8-F7B7-7702D9FCCAAD}"/>
              </a:ext>
            </a:extLst>
          </p:cNvPr>
          <p:cNvSpPr txBox="1"/>
          <p:nvPr/>
        </p:nvSpPr>
        <p:spPr>
          <a:xfrm>
            <a:off x="304041" y="4424046"/>
            <a:ext cx="6942175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400" dirty="0">
                <a:solidFill>
                  <a:schemeClr val="accent2">
                    <a:lumMod val="75000"/>
                  </a:schemeClr>
                </a:solidFill>
              </a:rPr>
              <a:t>Optie 1) je bent wat ouder en wijzer en hebt al veel geleerd over het docentschap waardoor je het HBO makkelijker kan doorlopen</a:t>
            </a:r>
          </a:p>
          <a:p>
            <a:r>
              <a:rPr lang="nl-NL" sz="2400" dirty="0">
                <a:solidFill>
                  <a:srgbClr val="0070C0"/>
                </a:solidFill>
              </a:rPr>
              <a:t>Optie 2) je gaat met een open blik naar het HBO en leert veel</a:t>
            </a:r>
            <a:r>
              <a:rPr lang="nl-NL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175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a29c24e8-66df-4f87-9b05-29d518ccc7e3">THJKSMXVWXN3-1816319756-880</_dlc_DocId>
    <_dlc_DocIdUrl xmlns="a29c24e8-66df-4f87-9b05-29d518ccc7e3">
      <Url>https://msa2.sharepoint.com/sites/ivko/106/_layouts/15/DocIdRedir.aspx?ID=THJKSMXVWXN3-1816319756-880</Url>
      <Description>THJKSMXVWXN3-1816319756-880</Description>
    </_dlc_DocIdUrl>
    <SharedWithUsers xmlns="ceece4d4-028c-43b9-81ca-a58f2e7f282c">
      <UserInfo>
        <DisplayName>Frank 't Hart</DisplayName>
        <AccountId>1084</AccountId>
        <AccountType/>
      </UserInfo>
      <UserInfo>
        <DisplayName>Kees Lazonder</DisplayName>
        <AccountId>26</AccountId>
        <AccountType/>
      </UserInfo>
      <UserInfo>
        <DisplayName>Camilla Heath</DisplayName>
        <AccountId>387</AccountId>
        <AccountType/>
      </UserInfo>
      <UserInfo>
        <DisplayName>Femke van den Berg</DisplayName>
        <AccountId>2537</AccountId>
        <AccountType/>
      </UserInfo>
      <UserInfo>
        <DisplayName>Ninette Schostack</DisplayName>
        <AccountId>548</AccountId>
        <AccountType/>
      </UserInfo>
      <UserInfo>
        <DisplayName>Koen Schaap</DisplayName>
        <AccountId>346</AccountId>
        <AccountType/>
      </UserInfo>
      <UserInfo>
        <DisplayName>Francis Meijer</DisplayName>
        <AccountId>416</AccountId>
        <AccountType/>
      </UserInfo>
      <UserInfo>
        <DisplayName>Marie Mart Roijackers</DisplayName>
        <AccountId>360</AccountId>
        <AccountType/>
      </UserInfo>
    </SharedWithUsers>
    <lcf76f155ced4ddcb4097134ff3c332f xmlns="cfaaa439-5e34-4d51-a318-077744415c13">
      <Terms xmlns="http://schemas.microsoft.com/office/infopath/2007/PartnerControls"/>
    </lcf76f155ced4ddcb4097134ff3c332f>
    <TaxCatchAll xmlns="a29c24e8-66df-4f87-9b05-29d518ccc7e3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3126F79E24B5438BE840514A080893" ma:contentTypeVersion="13" ma:contentTypeDescription="Een nieuw document maken." ma:contentTypeScope="" ma:versionID="3dc5611d99fbd2aebed840dd05a3e7d8">
  <xsd:schema xmlns:xsd="http://www.w3.org/2001/XMLSchema" xmlns:xs="http://www.w3.org/2001/XMLSchema" xmlns:p="http://schemas.microsoft.com/office/2006/metadata/properties" xmlns:ns2="a29c24e8-66df-4f87-9b05-29d518ccc7e3" xmlns:ns3="CFAAA439-5E34-4D51-A318-077744415C13" xmlns:ns4="ceece4d4-028c-43b9-81ca-a58f2e7f282c" xmlns:ns5="cfaaa439-5e34-4d51-a318-077744415c13" targetNamespace="http://schemas.microsoft.com/office/2006/metadata/properties" ma:root="true" ma:fieldsID="40e12a5c5ebef8c90fa0928cdb4e253a" ns2:_="" ns3:_="" ns4:_="" ns5:_="">
    <xsd:import namespace="a29c24e8-66df-4f87-9b05-29d518ccc7e3"/>
    <xsd:import namespace="CFAAA439-5E34-4D51-A318-077744415C13"/>
    <xsd:import namespace="ceece4d4-028c-43b9-81ca-a58f2e7f282c"/>
    <xsd:import namespace="cfaaa439-5e34-4d51-a318-077744415c1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5:MediaServiceDateTaken" minOccurs="0"/>
                <xsd:element ref="ns5:MediaLengthInSeconds" minOccurs="0"/>
                <xsd:element ref="ns5:MediaServiceSearchProperties" minOccurs="0"/>
                <xsd:element ref="ns5:MediaServiceObjectDetectorVersions" minOccurs="0"/>
                <xsd:element ref="ns5:MediaServiceGenerationTime" minOccurs="0"/>
                <xsd:element ref="ns5:MediaServiceEventHashCode" minOccurs="0"/>
                <xsd:element ref="ns5:lcf76f155ced4ddcb4097134ff3c332f" minOccurs="0"/>
                <xsd:element ref="ns2:TaxCatchAll" minOccurs="0"/>
                <xsd:element ref="ns5:MediaServiceLocation" minOccurs="0"/>
                <xsd:element ref="ns5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9c24e8-66df-4f87-9b05-29d518ccc7e3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TaxCatchAll" ma:index="23" nillable="true" ma:displayName="Taxonomy Catch All Column" ma:hidden="true" ma:list="{6aede350-2754-41f9-9e12-248862510dd6}" ma:internalName="TaxCatchAll" ma:showField="CatchAllData" ma:web="a29c24e8-66df-4f87-9b05-29d518ccc7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AA439-5E34-4D51-A318-077744415C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ece4d4-028c-43b9-81ca-a58f2e7f282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aa439-5e34-4d51-a318-077744415c13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2a8827b0-5266-43a4-842c-bd4d162f73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E5382B-A551-4D02-A3D2-AF35F8B21C88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C3F4D462-4B9F-4424-85F6-64851963B8E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3EB52D-C724-4FC9-ABEC-D8944605DBB2}">
  <ds:schemaRefs>
    <ds:schemaRef ds:uri="CFAAA439-5E34-4D51-A318-077744415C13"/>
    <ds:schemaRef ds:uri="a29c24e8-66df-4f87-9b05-29d518ccc7e3"/>
    <ds:schemaRef ds:uri="ceece4d4-028c-43b9-81ca-a58f2e7f282c"/>
    <ds:schemaRef ds:uri="cfaaa439-5e34-4d51-a318-077744415c1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5E4F83CB-1406-4748-8C96-87B5563E0C66}">
  <ds:schemaRefs>
    <ds:schemaRef ds:uri="CFAAA439-5E34-4D51-A318-077744415C13"/>
    <ds:schemaRef ds:uri="a29c24e8-66df-4f87-9b05-29d518ccc7e3"/>
    <ds:schemaRef ds:uri="ceece4d4-028c-43b9-81ca-a58f2e7f282c"/>
    <ds:schemaRef ds:uri="cfaaa439-5e34-4d51-a318-077744415c1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Application>Microsoft Office PowerPoint</Application>
  <PresentationFormat>Widescreen</PresentationFormat>
  <Slides>58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Basis</vt:lpstr>
      <vt:lpstr>Ouderavond Profielkeuze (Mavo)</vt:lpstr>
      <vt:lpstr>Ouderavond Profielkeuze</vt:lpstr>
      <vt:lpstr>Programma C3, C4</vt:lpstr>
      <vt:lpstr>Keuzeproces</vt:lpstr>
      <vt:lpstr>PowerPoint Presentation</vt:lpstr>
      <vt:lpstr> MBO</vt:lpstr>
      <vt:lpstr>PowerPoint Presentation</vt:lpstr>
      <vt:lpstr>Praktijkvoorbeeld…..</vt:lpstr>
      <vt:lpstr>Resultaat….</vt:lpstr>
      <vt:lpstr>LOB-onderdelen </vt:lpstr>
      <vt:lpstr>Wie doet wat in de profielkeuze?</vt:lpstr>
      <vt:lpstr>Wat is een profielkeuze?</vt:lpstr>
      <vt:lpstr>Kunstvakken</vt:lpstr>
      <vt:lpstr>PROFIELKEUZE VMBO-T</vt:lpstr>
      <vt:lpstr>Let op!</vt:lpstr>
      <vt:lpstr>Stappenplan van Mavo naar Havo</vt:lpstr>
      <vt:lpstr>Havo-profielen</vt:lpstr>
      <vt:lpstr>Extra vak</vt:lpstr>
      <vt:lpstr>Wil  je  zicht  houden op  doorstroom  naar  de havo  op   het IVKO?</vt:lpstr>
      <vt:lpstr>Vmbo-t        Havo NG</vt:lpstr>
      <vt:lpstr>Vmbo-t        Havo NG</vt:lpstr>
      <vt:lpstr>Vmbo-t        Havo E&amp;M</vt:lpstr>
      <vt:lpstr>Vmbo-t        Havo C&amp;M</vt:lpstr>
      <vt:lpstr>Vmbo-t   -&gt; Havo C&amp;M </vt:lpstr>
      <vt:lpstr>      Keuzevak.nl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  <vt:lpstr>PTA</vt:lpstr>
      <vt:lpstr>PowerPoint Presentation</vt:lpstr>
      <vt:lpstr>Waar is het PTA te vinden? Stap 1</vt:lpstr>
      <vt:lpstr>Waar is het PTA te vinden? Stap 2</vt:lpstr>
      <vt:lpstr>Stap 2</vt:lpstr>
      <vt:lpstr>PowerPoint Presentation</vt:lpstr>
      <vt:lpstr>PowerPoint Presentation</vt:lpstr>
      <vt:lpstr>PowerPoint Presentation</vt:lpstr>
      <vt:lpstr>Slaag-zakregeling vmbo-t</vt:lpstr>
      <vt:lpstr>PowerPoint Presentation</vt:lpstr>
      <vt:lpstr>Strengere procedures (voorbeeld)</vt:lpstr>
      <vt:lpstr>Belangrijke verschillen met gewone toetsen</vt:lpstr>
      <vt:lpstr>Belangrijke verschillen met gewone toetsen</vt:lpstr>
      <vt:lpstr>Speciale voorzieningen</vt:lpstr>
      <vt:lpstr>Tot slot</vt:lpstr>
      <vt:lpstr>PowerPoint Presentation</vt:lpstr>
      <vt:lpstr>   Vragen?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Schoolexamens</dc:title>
  <dc:creator>Benno Breeuwer</dc:creator>
  <cp:revision>151</cp:revision>
  <cp:lastPrinted>2020-01-24T18:12:13Z</cp:lastPrinted>
  <dcterms:created xsi:type="dcterms:W3CDTF">2013-02-03T20:20:11Z</dcterms:created>
  <dcterms:modified xsi:type="dcterms:W3CDTF">2025-11-27T16:20:23Z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0x010100BA3126F79E24B5438BE840514A080893</vt:lpwstr>
  </property>
  <property fmtid="{D5CDD505-2E9C-101B-9397-08002B2CF9AE}" pid="3" name="_dlc_DocIdItemGuid">
    <vt:lpwstr>537426a7-fb1d-4e60-a164-31dbb37dda68</vt:lpwstr>
  </property>
  <property fmtid="{D5CDD505-2E9C-101B-9397-08002B2CF9AE}" pid="4" name="MediaServiceImageTags">
    <vt:lpwstr/>
  </property>
</Properties>
</file>